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3"/>
  </p:notesMasterIdLst>
  <p:sldIdLst>
    <p:sldId id="257" r:id="rId2"/>
    <p:sldId id="258" r:id="rId3"/>
    <p:sldId id="259" r:id="rId4"/>
    <p:sldId id="271" r:id="rId5"/>
    <p:sldId id="260" r:id="rId6"/>
    <p:sldId id="261" r:id="rId7"/>
    <p:sldId id="262" r:id="rId8"/>
    <p:sldId id="263" r:id="rId9"/>
    <p:sldId id="264" r:id="rId10"/>
    <p:sldId id="265" r:id="rId11"/>
    <p:sldId id="266" r:id="rId12"/>
    <p:sldId id="267" r:id="rId13"/>
    <p:sldId id="268" r:id="rId14"/>
    <p:sldId id="269" r:id="rId15"/>
    <p:sldId id="309" r:id="rId16"/>
    <p:sldId id="270" r:id="rId17"/>
    <p:sldId id="272" r:id="rId18"/>
    <p:sldId id="273" r:id="rId19"/>
    <p:sldId id="274" r:id="rId20"/>
    <p:sldId id="275" r:id="rId21"/>
    <p:sldId id="276" r:id="rId22"/>
    <p:sldId id="277" r:id="rId23"/>
    <p:sldId id="278" r:id="rId24"/>
    <p:sldId id="279" r:id="rId25"/>
    <p:sldId id="291" r:id="rId26"/>
    <p:sldId id="280" r:id="rId27"/>
    <p:sldId id="281" r:id="rId28"/>
    <p:sldId id="283" r:id="rId29"/>
    <p:sldId id="284" r:id="rId30"/>
    <p:sldId id="285" r:id="rId31"/>
    <p:sldId id="286" r:id="rId32"/>
    <p:sldId id="287" r:id="rId33"/>
    <p:sldId id="288" r:id="rId34"/>
    <p:sldId id="306" r:id="rId35"/>
    <p:sldId id="292" r:id="rId36"/>
    <p:sldId id="308" r:id="rId37"/>
    <p:sldId id="307" r:id="rId38"/>
    <p:sldId id="289" r:id="rId39"/>
    <p:sldId id="293" r:id="rId40"/>
    <p:sldId id="294" r:id="rId41"/>
    <p:sldId id="295" r:id="rId42"/>
    <p:sldId id="299" r:id="rId43"/>
    <p:sldId id="296" r:id="rId44"/>
    <p:sldId id="297" r:id="rId45"/>
    <p:sldId id="298" r:id="rId46"/>
    <p:sldId id="300" r:id="rId47"/>
    <p:sldId id="301" r:id="rId48"/>
    <p:sldId id="302" r:id="rId49"/>
    <p:sldId id="303" r:id="rId50"/>
    <p:sldId id="304" r:id="rId51"/>
    <p:sldId id="305"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969" autoAdjust="0"/>
  </p:normalViewPr>
  <p:slideViewPr>
    <p:cSldViewPr snapToGrid="0">
      <p:cViewPr varScale="1">
        <p:scale>
          <a:sx n="69" d="100"/>
          <a:sy n="69" d="100"/>
        </p:scale>
        <p:origin x="75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1493D9-C02E-4907-9049-1188BCE25DF4}" type="datetimeFigureOut">
              <a:rPr lang="en-IN" smtClean="0"/>
              <a:t>01-10-2024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BB0A77-145B-422E-8AAF-92D81CA26349}" type="slidenum">
              <a:rPr lang="en-IN" smtClean="0"/>
              <a:t>‹#›</a:t>
            </a:fld>
            <a:endParaRPr lang="en-IN"/>
          </a:p>
        </p:txBody>
      </p:sp>
    </p:spTree>
    <p:extLst>
      <p:ext uri="{BB962C8B-B14F-4D97-AF65-F5344CB8AC3E}">
        <p14:creationId xmlns:p14="http://schemas.microsoft.com/office/powerpoint/2010/main" val="1202907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3BB0A77-145B-422E-8AAF-92D81CA26349}" type="slidenum">
              <a:rPr lang="en-IN" smtClean="0"/>
              <a:t>14</a:t>
            </a:fld>
            <a:endParaRPr lang="en-IN"/>
          </a:p>
        </p:txBody>
      </p:sp>
    </p:spTree>
    <p:extLst>
      <p:ext uri="{BB962C8B-B14F-4D97-AF65-F5344CB8AC3E}">
        <p14:creationId xmlns:p14="http://schemas.microsoft.com/office/powerpoint/2010/main" val="4150471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3BB0A77-145B-422E-8AAF-92D81CA26349}" type="slidenum">
              <a:rPr lang="en-IN" smtClean="0"/>
              <a:t>33</a:t>
            </a:fld>
            <a:endParaRPr lang="en-IN"/>
          </a:p>
        </p:txBody>
      </p:sp>
    </p:spTree>
    <p:extLst>
      <p:ext uri="{BB962C8B-B14F-4D97-AF65-F5344CB8AC3E}">
        <p14:creationId xmlns:p14="http://schemas.microsoft.com/office/powerpoint/2010/main" val="1155180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3BB0A77-145B-422E-8AAF-92D81CA26349}" type="slidenum">
              <a:rPr lang="en-IN" smtClean="0"/>
              <a:t>37</a:t>
            </a:fld>
            <a:endParaRPr lang="en-IN"/>
          </a:p>
        </p:txBody>
      </p:sp>
    </p:spTree>
    <p:extLst>
      <p:ext uri="{BB962C8B-B14F-4D97-AF65-F5344CB8AC3E}">
        <p14:creationId xmlns:p14="http://schemas.microsoft.com/office/powerpoint/2010/main" val="40624223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12B17C71-B0CE-4191-84D4-1B92774C2C35}" type="datetimeFigureOut">
              <a:rPr lang="en-IN" smtClean="0"/>
              <a:t>01-10-2024</a:t>
            </a:fld>
            <a:endParaRPr lang="en-IN"/>
          </a:p>
        </p:txBody>
      </p:sp>
      <p:sp>
        <p:nvSpPr>
          <p:cNvPr id="5" name="Footer Placeholder 4"/>
          <p:cNvSpPr>
            <a:spLocks noGrp="1"/>
          </p:cNvSpPr>
          <p:nvPr>
            <p:ph type="ftr" sz="quarter" idx="11"/>
          </p:nvPr>
        </p:nvSpPr>
        <p:spPr>
          <a:xfrm>
            <a:off x="2692397" y="5037663"/>
            <a:ext cx="5214635" cy="279400"/>
          </a:xfrm>
        </p:spPr>
        <p:txBody>
          <a:bodyPr/>
          <a:lstStyle/>
          <a:p>
            <a:endParaRPr lang="en-IN"/>
          </a:p>
        </p:txBody>
      </p:sp>
      <p:sp>
        <p:nvSpPr>
          <p:cNvPr id="6" name="Slide Number Placeholder 5"/>
          <p:cNvSpPr>
            <a:spLocks noGrp="1"/>
          </p:cNvSpPr>
          <p:nvPr>
            <p:ph type="sldNum" sz="quarter" idx="12"/>
          </p:nvPr>
        </p:nvSpPr>
        <p:spPr>
          <a:xfrm>
            <a:off x="8956900" y="5037663"/>
            <a:ext cx="551167" cy="279400"/>
          </a:xfrm>
        </p:spPr>
        <p:txBody>
          <a:bodyPr/>
          <a:lstStyle/>
          <a:p>
            <a:fld id="{95B4FCEB-DA8D-4962-B5FD-8BD1562C03DE}" type="slidenum">
              <a:rPr lang="en-IN" smtClean="0"/>
              <a:t>‹#›</a:t>
            </a:fld>
            <a:endParaRPr lang="en-IN"/>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1813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B17C71-B0CE-4191-84D4-1B92774C2C35}" type="datetimeFigureOut">
              <a:rPr lang="en-IN" smtClean="0"/>
              <a:t>01-10-2024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5B4FCEB-DA8D-4962-B5FD-8BD1562C03DE}" type="slidenum">
              <a:rPr lang="en-IN" smtClean="0"/>
              <a:t>‹#›</a:t>
            </a:fld>
            <a:endParaRPr lang="en-IN"/>
          </a:p>
        </p:txBody>
      </p:sp>
    </p:spTree>
    <p:extLst>
      <p:ext uri="{BB962C8B-B14F-4D97-AF65-F5344CB8AC3E}">
        <p14:creationId xmlns:p14="http://schemas.microsoft.com/office/powerpoint/2010/main" val="3446943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B17C71-B0CE-4191-84D4-1B92774C2C35}" type="datetimeFigureOut">
              <a:rPr lang="en-IN" smtClean="0"/>
              <a:t>01-10-2024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5B4FCEB-DA8D-4962-B5FD-8BD1562C03DE}" type="slidenum">
              <a:rPr lang="en-IN" smtClean="0"/>
              <a:t>‹#›</a:t>
            </a:fld>
            <a:endParaRPr lang="en-IN"/>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048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B17C71-B0CE-4191-84D4-1B92774C2C35}" type="datetimeFigureOut">
              <a:rPr lang="en-IN" smtClean="0"/>
              <a:t>01-10-2024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5B4FCEB-DA8D-4962-B5FD-8BD1562C03DE}" type="slidenum">
              <a:rPr lang="en-IN" smtClean="0"/>
              <a:t>‹#›</a:t>
            </a:fld>
            <a:endParaRPr lang="en-IN"/>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79635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B17C71-B0CE-4191-84D4-1B92774C2C35}" type="datetimeFigureOut">
              <a:rPr lang="en-IN" smtClean="0"/>
              <a:t>01-10-2024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5B4FCEB-DA8D-4962-B5FD-8BD1562C03DE}" type="slidenum">
              <a:rPr lang="en-IN" smtClean="0"/>
              <a:t>‹#›</a:t>
            </a:fld>
            <a:endParaRPr lang="en-IN"/>
          </a:p>
        </p:txBody>
      </p:sp>
    </p:spTree>
    <p:extLst>
      <p:ext uri="{BB962C8B-B14F-4D97-AF65-F5344CB8AC3E}">
        <p14:creationId xmlns:p14="http://schemas.microsoft.com/office/powerpoint/2010/main" val="34032586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B17C71-B0CE-4191-84D4-1B92774C2C35}" type="datetimeFigureOut">
              <a:rPr lang="en-IN" smtClean="0"/>
              <a:t>01-10-2024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5B4FCEB-DA8D-4962-B5FD-8BD1562C03DE}" type="slidenum">
              <a:rPr lang="en-IN" smtClean="0"/>
              <a:t>‹#›</a:t>
            </a:fld>
            <a:endParaRPr lang="en-IN"/>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17850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B17C71-B0CE-4191-84D4-1B92774C2C35}" type="datetimeFigureOut">
              <a:rPr lang="en-IN" smtClean="0"/>
              <a:t>01-10-2024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5B4FCEB-DA8D-4962-B5FD-8BD1562C03DE}" type="slidenum">
              <a:rPr lang="en-IN" smtClean="0"/>
              <a:t>‹#›</a:t>
            </a:fld>
            <a:endParaRPr lang="en-IN"/>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47924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B17C71-B0CE-4191-84D4-1B92774C2C35}" type="datetimeFigureOut">
              <a:rPr lang="en-IN" smtClean="0"/>
              <a:t>01-10-2024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5B4FCEB-DA8D-4962-B5FD-8BD1562C03DE}" type="slidenum">
              <a:rPr lang="en-IN" smtClean="0"/>
              <a:t>‹#›</a:t>
            </a:fld>
            <a:endParaRPr lang="en-IN"/>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80557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B17C71-B0CE-4191-84D4-1B92774C2C35}" type="datetimeFigureOut">
              <a:rPr lang="en-IN" smtClean="0"/>
              <a:t>01-10-2024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5B4FCEB-DA8D-4962-B5FD-8BD1562C03DE}" type="slidenum">
              <a:rPr lang="en-IN" smtClean="0"/>
              <a:t>‹#›</a:t>
            </a:fld>
            <a:endParaRPr lang="en-IN"/>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3531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B17C71-B0CE-4191-84D4-1B92774C2C35}" type="datetimeFigureOut">
              <a:rPr lang="en-IN" smtClean="0"/>
              <a:t>01-10-2024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5B4FCEB-DA8D-4962-B5FD-8BD1562C03DE}" type="slidenum">
              <a:rPr lang="en-IN" smtClean="0"/>
              <a:t>‹#›</a:t>
            </a:fld>
            <a:endParaRPr lang="en-IN"/>
          </a:p>
        </p:txBody>
      </p:sp>
    </p:spTree>
    <p:extLst>
      <p:ext uri="{BB962C8B-B14F-4D97-AF65-F5344CB8AC3E}">
        <p14:creationId xmlns:p14="http://schemas.microsoft.com/office/powerpoint/2010/main" val="2751181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B17C71-B0CE-4191-84D4-1B92774C2C35}" type="datetimeFigureOut">
              <a:rPr lang="en-IN" smtClean="0"/>
              <a:t>01-10-2024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5B4FCEB-DA8D-4962-B5FD-8BD1562C03DE}" type="slidenum">
              <a:rPr lang="en-IN" smtClean="0"/>
              <a:t>‹#›</a:t>
            </a:fld>
            <a:endParaRPr lang="en-IN"/>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8357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2B17C71-B0CE-4191-84D4-1B92774C2C35}" type="datetimeFigureOut">
              <a:rPr lang="en-IN" smtClean="0"/>
              <a:t>01-10-2024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5B4FCEB-DA8D-4962-B5FD-8BD1562C03DE}" type="slidenum">
              <a:rPr lang="en-IN" smtClean="0"/>
              <a:t>‹#›</a:t>
            </a:fld>
            <a:endParaRPr lang="en-IN"/>
          </a:p>
        </p:txBody>
      </p:sp>
    </p:spTree>
    <p:extLst>
      <p:ext uri="{BB962C8B-B14F-4D97-AF65-F5344CB8AC3E}">
        <p14:creationId xmlns:p14="http://schemas.microsoft.com/office/powerpoint/2010/main" val="1729835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2B17C71-B0CE-4191-84D4-1B92774C2C35}" type="datetimeFigureOut">
              <a:rPr lang="en-IN" smtClean="0"/>
              <a:t>01-10-2024</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95B4FCEB-DA8D-4962-B5FD-8BD1562C03DE}" type="slidenum">
              <a:rPr lang="en-IN" smtClean="0"/>
              <a:t>‹#›</a:t>
            </a:fld>
            <a:endParaRPr lang="en-IN"/>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444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2B17C71-B0CE-4191-84D4-1B92774C2C35}" type="datetimeFigureOut">
              <a:rPr lang="en-IN" smtClean="0"/>
              <a:t>01-10-2024</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95B4FCEB-DA8D-4962-B5FD-8BD1562C03DE}" type="slidenum">
              <a:rPr lang="en-IN" smtClean="0"/>
              <a:t>‹#›</a:t>
            </a:fld>
            <a:endParaRPr lang="en-IN"/>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3208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B17C71-B0CE-4191-84D4-1B92774C2C35}" type="datetimeFigureOut">
              <a:rPr lang="en-IN" smtClean="0"/>
              <a:t>01-10-2024</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95B4FCEB-DA8D-4962-B5FD-8BD1562C03DE}" type="slidenum">
              <a:rPr lang="en-IN" smtClean="0"/>
              <a:t>‹#›</a:t>
            </a:fld>
            <a:endParaRPr lang="en-IN"/>
          </a:p>
        </p:txBody>
      </p:sp>
    </p:spTree>
    <p:extLst>
      <p:ext uri="{BB962C8B-B14F-4D97-AF65-F5344CB8AC3E}">
        <p14:creationId xmlns:p14="http://schemas.microsoft.com/office/powerpoint/2010/main" val="3151167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B17C71-B0CE-4191-84D4-1B92774C2C35}" type="datetimeFigureOut">
              <a:rPr lang="en-IN" smtClean="0"/>
              <a:t>01-10-2024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5B4FCEB-DA8D-4962-B5FD-8BD1562C03DE}" type="slidenum">
              <a:rPr lang="en-IN" smtClean="0"/>
              <a:t>‹#›</a:t>
            </a:fld>
            <a:endParaRPr lang="en-IN"/>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9488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B17C71-B0CE-4191-84D4-1B92774C2C35}" type="datetimeFigureOut">
              <a:rPr lang="en-IN" smtClean="0"/>
              <a:t>01-10-2024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5B4FCEB-DA8D-4962-B5FD-8BD1562C03DE}" type="slidenum">
              <a:rPr lang="en-IN" smtClean="0"/>
              <a:t>‹#›</a:t>
            </a:fld>
            <a:endParaRPr lang="en-IN"/>
          </a:p>
        </p:txBody>
      </p:sp>
    </p:spTree>
    <p:extLst>
      <p:ext uri="{BB962C8B-B14F-4D97-AF65-F5344CB8AC3E}">
        <p14:creationId xmlns:p14="http://schemas.microsoft.com/office/powerpoint/2010/main" val="913175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2B17C71-B0CE-4191-84D4-1B92774C2C35}" type="datetimeFigureOut">
              <a:rPr lang="en-IN" smtClean="0"/>
              <a:t>01-10-2024</a:t>
            </a:fld>
            <a:endParaRPr lang="en-IN"/>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IN"/>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5B4FCEB-DA8D-4962-B5FD-8BD1562C03DE}" type="slidenum">
              <a:rPr lang="en-IN" smtClean="0"/>
              <a:t>‹#›</a:t>
            </a:fld>
            <a:endParaRPr lang="en-IN"/>
          </a:p>
        </p:txBody>
      </p:sp>
    </p:spTree>
    <p:extLst>
      <p:ext uri="{BB962C8B-B14F-4D97-AF65-F5344CB8AC3E}">
        <p14:creationId xmlns:p14="http://schemas.microsoft.com/office/powerpoint/2010/main" val="33734044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image" Target="../media/image26.tmp"/><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image" Target="../media/image28.tmp"/><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image" Target="../media/image30.tmp"/><Relationship Id="rId1" Type="http://schemas.openxmlformats.org/officeDocument/2006/relationships/slideLayout" Target="../slideLayouts/slideLayout7.xml"/><Relationship Id="rId4" Type="http://schemas.openxmlformats.org/officeDocument/2006/relationships/image" Target="../media/image32.tmp"/></Relationships>
</file>

<file path=ppt/slides/_rels/slide14.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tmp"/><Relationship Id="rId4" Type="http://schemas.openxmlformats.org/officeDocument/2006/relationships/image" Target="../media/image34.tmp"/></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image" Target="../media/image38.tmp"/><Relationship Id="rId1" Type="http://schemas.openxmlformats.org/officeDocument/2006/relationships/slideLayout" Target="../slideLayouts/slideLayout7.xml"/><Relationship Id="rId4" Type="http://schemas.openxmlformats.org/officeDocument/2006/relationships/image" Target="../media/image40.tmp"/></Relationships>
</file>

<file path=ppt/slides/_rels/slide17.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image" Target="../media/image41.tmp"/><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8.tmp"/><Relationship Id="rId2" Type="http://schemas.openxmlformats.org/officeDocument/2006/relationships/image" Target="../media/image47.tmp"/><Relationship Id="rId1" Type="http://schemas.openxmlformats.org/officeDocument/2006/relationships/slideLayout" Target="../slideLayouts/slideLayout7.xml"/><Relationship Id="rId5" Type="http://schemas.openxmlformats.org/officeDocument/2006/relationships/image" Target="../media/image50.tmp"/><Relationship Id="rId4" Type="http://schemas.openxmlformats.org/officeDocument/2006/relationships/image" Target="../media/image49.tmp"/></Relationships>
</file>

<file path=ppt/slides/_rels/slide23.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image" Target="../media/image51.tmp"/><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8.tmp"/><Relationship Id="rId2" Type="http://schemas.openxmlformats.org/officeDocument/2006/relationships/image" Target="../media/image57.tmp"/><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0.tmp"/><Relationship Id="rId2" Type="http://schemas.openxmlformats.org/officeDocument/2006/relationships/image" Target="../media/image59.tmp"/><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2.tmp"/><Relationship Id="rId2" Type="http://schemas.openxmlformats.org/officeDocument/2006/relationships/image" Target="../media/image61.tmp"/><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4.tmp"/><Relationship Id="rId2" Type="http://schemas.openxmlformats.org/officeDocument/2006/relationships/image" Target="../media/image63.tmp"/><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tmp"/><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mp"/><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image" Target="../media/image12.tmp"/><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image" Target="../media/image14.tmp"/><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image" Target="../media/image16.tmp"/><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image" Target="../media/image18.tmp"/><Relationship Id="rId1" Type="http://schemas.openxmlformats.org/officeDocument/2006/relationships/slideLayout" Target="../slideLayouts/slideLayout7.xml"/><Relationship Id="rId4" Type="http://schemas.openxmlformats.org/officeDocument/2006/relationships/image" Target="../media/image20.tmp"/></Relationships>
</file>

<file path=ppt/slides/_rels/slide9.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image" Target="../media/image21.tmp"/><Relationship Id="rId1" Type="http://schemas.openxmlformats.org/officeDocument/2006/relationships/slideLayout" Target="../slideLayouts/slideLayout7.xml"/><Relationship Id="rId4" Type="http://schemas.openxmlformats.org/officeDocument/2006/relationships/image" Target="../media/image23.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A3D050-7603-462B-7875-9D121467C457}"/>
              </a:ext>
            </a:extLst>
          </p:cNvPr>
          <p:cNvSpPr txBox="1"/>
          <p:nvPr/>
        </p:nvSpPr>
        <p:spPr>
          <a:xfrm>
            <a:off x="4200995" y="1492236"/>
            <a:ext cx="2952328" cy="1077218"/>
          </a:xfrm>
          <a:prstGeom prst="rect">
            <a:avLst/>
          </a:prstGeom>
          <a:noFill/>
        </p:spPr>
        <p:txBody>
          <a:bodyPr wrap="square" rtlCol="0">
            <a:spAutoFit/>
          </a:bodyPr>
          <a:lstStyle/>
          <a:p>
            <a:pPr algn="ctr"/>
            <a:r>
              <a:rPr lang="en-US" sz="3200" b="1" dirty="0">
                <a:solidFill>
                  <a:srgbClr val="FF0000"/>
                </a:solidFill>
                <a:latin typeface="Algerian" panose="04020705040A02060702" pitchFamily="82" charset="0"/>
              </a:rPr>
              <a:t>Semester: I</a:t>
            </a:r>
          </a:p>
          <a:p>
            <a:pPr algn="ctr"/>
            <a:r>
              <a:rPr lang="en-US" sz="3200" b="1" dirty="0">
                <a:solidFill>
                  <a:srgbClr val="FF0000"/>
                </a:solidFill>
                <a:latin typeface="Algerian" panose="04020705040A02060702" pitchFamily="82" charset="0"/>
              </a:rPr>
              <a:t>UNIT: 2</a:t>
            </a:r>
            <a:endParaRPr lang="en-IN" sz="3200" b="1" dirty="0">
              <a:solidFill>
                <a:srgbClr val="FF0000"/>
              </a:solidFill>
              <a:latin typeface="Algerian" panose="04020705040A02060702" pitchFamily="82" charset="0"/>
            </a:endParaRPr>
          </a:p>
        </p:txBody>
      </p:sp>
      <p:sp>
        <p:nvSpPr>
          <p:cNvPr id="3" name="TextBox 2">
            <a:extLst>
              <a:ext uri="{FF2B5EF4-FFF2-40B4-BE49-F238E27FC236}">
                <a16:creationId xmlns:a16="http://schemas.microsoft.com/office/drawing/2014/main" id="{68E9AE8B-C681-2697-4284-7E2556319611}"/>
              </a:ext>
            </a:extLst>
          </p:cNvPr>
          <p:cNvSpPr txBox="1"/>
          <p:nvPr/>
        </p:nvSpPr>
        <p:spPr>
          <a:xfrm>
            <a:off x="1162138" y="2577405"/>
            <a:ext cx="9867724" cy="2385268"/>
          </a:xfrm>
          <a:prstGeom prst="rect">
            <a:avLst/>
          </a:prstGeom>
          <a:noFill/>
        </p:spPr>
        <p:txBody>
          <a:bodyPr wrap="square" rtlCol="0">
            <a:spAutoFit/>
          </a:bodyPr>
          <a:lstStyle/>
          <a:p>
            <a:pPr algn="just">
              <a:lnSpc>
                <a:spcPct val="150000"/>
              </a:lnSpc>
            </a:pPr>
            <a:r>
              <a:rPr lang="en-US" b="1" dirty="0">
                <a:solidFill>
                  <a:srgbClr val="0000CC"/>
                </a:solidFill>
                <a:latin typeface="Georgia" panose="02040502050405020303" pitchFamily="18" charset="0"/>
              </a:rPr>
              <a:t>Movement and locomotion-Amoeboid movement-Ultrastructure of cilia and ciliary movements-Action of muscles. Nutrition-Types of nutrition: Autotrophic and heterotrophic. Apparatus for nutrition: Food Vacuole- Animals without alimentary canal-incomplete-complete-alimentary canal. Brief account of digestion in invertebrates</a:t>
            </a:r>
            <a:endParaRPr lang="en-US" b="1" dirty="0">
              <a:solidFill>
                <a:srgbClr val="A50021"/>
              </a:solidFill>
              <a:latin typeface="Georgia" panose="02040502050405020303" pitchFamily="18" charset="0"/>
            </a:endParaRPr>
          </a:p>
          <a:p>
            <a:pPr algn="just"/>
            <a:endParaRPr lang="en-IN" sz="1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Georgia" panose="02040502050405020303" pitchFamily="18" charset="0"/>
            </a:endParaRPr>
          </a:p>
        </p:txBody>
      </p:sp>
      <p:sp>
        <p:nvSpPr>
          <p:cNvPr id="4" name="Rectangle 3">
            <a:extLst>
              <a:ext uri="{FF2B5EF4-FFF2-40B4-BE49-F238E27FC236}">
                <a16:creationId xmlns:a16="http://schemas.microsoft.com/office/drawing/2014/main" id="{28CE4F4D-4BE0-0D0D-70D8-70B0250BBD4A}"/>
              </a:ext>
            </a:extLst>
          </p:cNvPr>
          <p:cNvSpPr/>
          <p:nvPr/>
        </p:nvSpPr>
        <p:spPr>
          <a:xfrm>
            <a:off x="571500" y="461665"/>
            <a:ext cx="11049000" cy="830997"/>
          </a:xfrm>
          <a:prstGeom prst="rect">
            <a:avLst/>
          </a:prstGeom>
          <a:ln>
            <a:noFill/>
          </a:ln>
          <a:effectLst>
            <a:glow rad="228600">
              <a:schemeClr val="accent5">
                <a:satMod val="175000"/>
                <a:alpha val="40000"/>
              </a:schemeClr>
            </a:glow>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a:r>
              <a:rPr lang="en-US" sz="4800" b="1" dirty="0">
                <a:solidFill>
                  <a:srgbClr val="FF00FF"/>
                </a:solidFill>
                <a:latin typeface="Algerian" panose="04020705040A02060702" pitchFamily="82" charset="0"/>
                <a:cs typeface="Times New Roman" pitchFamily="18" charset="0"/>
              </a:rPr>
              <a:t> </a:t>
            </a:r>
            <a:r>
              <a:rPr lang="en-US" sz="4400" b="1" dirty="0">
                <a:solidFill>
                  <a:srgbClr val="D200D2"/>
                </a:solidFill>
                <a:latin typeface="Algerian" panose="04020705040A02060702" pitchFamily="82" charset="0"/>
                <a:cs typeface="Times New Roman" pitchFamily="18" charset="0"/>
              </a:rPr>
              <a:t>Locomotion and nutrition of animals</a:t>
            </a:r>
          </a:p>
        </p:txBody>
      </p:sp>
      <p:sp>
        <p:nvSpPr>
          <p:cNvPr id="5" name="TextBox 4">
            <a:extLst>
              <a:ext uri="{FF2B5EF4-FFF2-40B4-BE49-F238E27FC236}">
                <a16:creationId xmlns:a16="http://schemas.microsoft.com/office/drawing/2014/main" id="{A7D6A933-BFE1-3840-174E-32ABC95B5C68}"/>
              </a:ext>
            </a:extLst>
          </p:cNvPr>
          <p:cNvSpPr txBox="1"/>
          <p:nvPr/>
        </p:nvSpPr>
        <p:spPr>
          <a:xfrm>
            <a:off x="7973365" y="4493090"/>
            <a:ext cx="3790010" cy="1754326"/>
          </a:xfrm>
          <a:prstGeom prst="rect">
            <a:avLst/>
          </a:prstGeom>
          <a:noFill/>
        </p:spPr>
        <p:txBody>
          <a:bodyPr wrap="square" rtlCol="0">
            <a:spAutoFit/>
          </a:bodyPr>
          <a:lstStyle/>
          <a:p>
            <a:r>
              <a:rPr lang="en-US" b="1" dirty="0">
                <a:solidFill>
                  <a:srgbClr val="0000CC"/>
                </a:solidFill>
                <a:latin typeface="Georgia" panose="02040502050405020303" pitchFamily="18" charset="0"/>
              </a:rPr>
              <a:t>Presented By,</a:t>
            </a:r>
          </a:p>
          <a:p>
            <a:r>
              <a:rPr lang="en-US" b="1" dirty="0">
                <a:solidFill>
                  <a:srgbClr val="FF0000"/>
                </a:solidFill>
                <a:latin typeface="Georgia" panose="02040502050405020303" pitchFamily="18" charset="0"/>
              </a:rPr>
              <a:t>Dr. B. Vaseeharan</a:t>
            </a:r>
          </a:p>
          <a:p>
            <a:r>
              <a:rPr lang="en-US" b="1" dirty="0">
                <a:solidFill>
                  <a:srgbClr val="A50021"/>
                </a:solidFill>
                <a:latin typeface="Georgia" panose="02040502050405020303" pitchFamily="18" charset="0"/>
              </a:rPr>
              <a:t>Professor &amp; Head,</a:t>
            </a:r>
          </a:p>
          <a:p>
            <a:r>
              <a:rPr lang="en-US" b="1" dirty="0">
                <a:solidFill>
                  <a:srgbClr val="A50021"/>
                </a:solidFill>
                <a:latin typeface="Georgia" panose="02040502050405020303" pitchFamily="18" charset="0"/>
              </a:rPr>
              <a:t>Department of Animal Health and Management, Alagappa University, Karaikudi</a:t>
            </a:r>
          </a:p>
        </p:txBody>
      </p:sp>
    </p:spTree>
    <p:extLst>
      <p:ext uri="{BB962C8B-B14F-4D97-AF65-F5344CB8AC3E}">
        <p14:creationId xmlns:p14="http://schemas.microsoft.com/office/powerpoint/2010/main" val="17152077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AF7492-F769-1135-03A7-BEEBB02FE0C6}"/>
              </a:ext>
            </a:extLst>
          </p:cNvPr>
          <p:cNvPicPr>
            <a:picLocks noChangeAspect="1"/>
          </p:cNvPicPr>
          <p:nvPr/>
        </p:nvPicPr>
        <p:blipFill>
          <a:blip r:embed="rId2"/>
          <a:stretch>
            <a:fillRect/>
          </a:stretch>
        </p:blipFill>
        <p:spPr>
          <a:xfrm>
            <a:off x="652464" y="621506"/>
            <a:ext cx="5334000" cy="5493543"/>
          </a:xfrm>
          <a:prstGeom prst="rect">
            <a:avLst/>
          </a:prstGeom>
        </p:spPr>
      </p:pic>
      <p:pic>
        <p:nvPicPr>
          <p:cNvPr id="3" name="Picture 2">
            <a:extLst>
              <a:ext uri="{FF2B5EF4-FFF2-40B4-BE49-F238E27FC236}">
                <a16:creationId xmlns:a16="http://schemas.microsoft.com/office/drawing/2014/main" id="{DC47C4BB-5ADB-A8A6-F80D-5ABDBEDC0586}"/>
              </a:ext>
            </a:extLst>
          </p:cNvPr>
          <p:cNvPicPr>
            <a:picLocks noChangeAspect="1"/>
          </p:cNvPicPr>
          <p:nvPr/>
        </p:nvPicPr>
        <p:blipFill>
          <a:blip r:embed="rId3"/>
          <a:stretch>
            <a:fillRect/>
          </a:stretch>
        </p:blipFill>
        <p:spPr>
          <a:xfrm>
            <a:off x="5824536" y="621506"/>
            <a:ext cx="5715000" cy="5493542"/>
          </a:xfrm>
          <a:prstGeom prst="rect">
            <a:avLst/>
          </a:prstGeom>
        </p:spPr>
      </p:pic>
    </p:spTree>
    <p:extLst>
      <p:ext uri="{BB962C8B-B14F-4D97-AF65-F5344CB8AC3E}">
        <p14:creationId xmlns:p14="http://schemas.microsoft.com/office/powerpoint/2010/main" val="4272040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AD8F01-031E-46A3-0787-9A455383077D}"/>
              </a:ext>
            </a:extLst>
          </p:cNvPr>
          <p:cNvSpPr txBox="1"/>
          <p:nvPr/>
        </p:nvSpPr>
        <p:spPr>
          <a:xfrm>
            <a:off x="953903" y="615553"/>
            <a:ext cx="10044952" cy="523220"/>
          </a:xfrm>
          <a:prstGeom prst="rect">
            <a:avLst/>
          </a:prstGeom>
          <a:noFill/>
        </p:spPr>
        <p:txBody>
          <a:bodyPr wrap="square" rtlCol="0">
            <a:spAutoFit/>
          </a:bodyPr>
          <a:lstStyle/>
          <a:p>
            <a:pPr algn="ctr"/>
            <a:r>
              <a:rPr lang="en-US" sz="2800" b="1" dirty="0">
                <a:solidFill>
                  <a:srgbClr val="C00000"/>
                </a:solidFill>
                <a:latin typeface="Georgia" panose="02040502050405020303" pitchFamily="18" charset="0"/>
              </a:rPr>
              <a:t>ULTRA STRUCTURE OF CILIA</a:t>
            </a:r>
            <a:endParaRPr lang="en-IN" sz="2800" b="1" dirty="0">
              <a:ln w="10160">
                <a:solidFill>
                  <a:schemeClr val="accent5"/>
                </a:solidFill>
                <a:prstDash val="solid"/>
              </a:ln>
              <a:solidFill>
                <a:srgbClr val="C00000"/>
              </a:solidFill>
              <a:effectLst>
                <a:outerShdw blurRad="38100" dist="22860" dir="5400000" algn="tl" rotWithShape="0">
                  <a:srgbClr val="000000">
                    <a:alpha val="30000"/>
                  </a:srgbClr>
                </a:outerShdw>
              </a:effectLst>
              <a:latin typeface="Georgia" panose="02040502050405020303" pitchFamily="18" charset="0"/>
            </a:endParaRPr>
          </a:p>
        </p:txBody>
      </p:sp>
      <p:pic>
        <p:nvPicPr>
          <p:cNvPr id="4" name="Picture 3">
            <a:extLst>
              <a:ext uri="{FF2B5EF4-FFF2-40B4-BE49-F238E27FC236}">
                <a16:creationId xmlns:a16="http://schemas.microsoft.com/office/drawing/2014/main" id="{59537D2D-F983-E171-9FE1-F2490F2929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220" y="1138773"/>
            <a:ext cx="5445780" cy="4819115"/>
          </a:xfrm>
          <a:prstGeom prst="rect">
            <a:avLst/>
          </a:prstGeom>
        </p:spPr>
      </p:pic>
      <p:pic>
        <p:nvPicPr>
          <p:cNvPr id="6" name="Picture 5">
            <a:extLst>
              <a:ext uri="{FF2B5EF4-FFF2-40B4-BE49-F238E27FC236}">
                <a16:creationId xmlns:a16="http://schemas.microsoft.com/office/drawing/2014/main" id="{A7900EBD-ABF0-B510-ECD3-25A144B02E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151345"/>
            <a:ext cx="5416516" cy="4834260"/>
          </a:xfrm>
          <a:prstGeom prst="rect">
            <a:avLst/>
          </a:prstGeom>
        </p:spPr>
      </p:pic>
    </p:spTree>
    <p:extLst>
      <p:ext uri="{BB962C8B-B14F-4D97-AF65-F5344CB8AC3E}">
        <p14:creationId xmlns:p14="http://schemas.microsoft.com/office/powerpoint/2010/main" val="1328171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E1B627-4DE9-32E4-65E0-4F7155C7DA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139" y="871393"/>
            <a:ext cx="4836562" cy="4757881"/>
          </a:xfrm>
          <a:prstGeom prst="rect">
            <a:avLst/>
          </a:prstGeom>
        </p:spPr>
      </p:pic>
      <p:pic>
        <p:nvPicPr>
          <p:cNvPr id="5" name="Picture 4">
            <a:extLst>
              <a:ext uri="{FF2B5EF4-FFF2-40B4-BE49-F238E27FC236}">
                <a16:creationId xmlns:a16="http://schemas.microsoft.com/office/drawing/2014/main" id="{C68A561E-2127-6560-25E8-B76A3FC91872}"/>
              </a:ext>
            </a:extLst>
          </p:cNvPr>
          <p:cNvPicPr>
            <a:picLocks noChangeAspect="1"/>
          </p:cNvPicPr>
          <p:nvPr/>
        </p:nvPicPr>
        <p:blipFill>
          <a:blip r:embed="rId3">
            <a:extLst>
              <a:ext uri="{28A0092B-C50C-407E-A947-70E740481C1C}">
                <a14:useLocalDpi xmlns:a14="http://schemas.microsoft.com/office/drawing/2010/main" val="0"/>
              </a:ext>
            </a:extLst>
          </a:blip>
          <a:srcRect r="1660"/>
          <a:stretch/>
        </p:blipFill>
        <p:spPr>
          <a:xfrm>
            <a:off x="5500263" y="1085608"/>
            <a:ext cx="5625289" cy="4543666"/>
          </a:xfrm>
          <a:prstGeom prst="rect">
            <a:avLst/>
          </a:prstGeom>
        </p:spPr>
      </p:pic>
    </p:spTree>
    <p:extLst>
      <p:ext uri="{BB962C8B-B14F-4D97-AF65-F5344CB8AC3E}">
        <p14:creationId xmlns:p14="http://schemas.microsoft.com/office/powerpoint/2010/main" val="2403766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091D5-7608-8F37-6B6C-055C6D0F93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115" y="657082"/>
            <a:ext cx="4686559" cy="3557729"/>
          </a:xfrm>
          <a:prstGeom prst="rect">
            <a:avLst/>
          </a:prstGeom>
        </p:spPr>
      </p:pic>
      <p:pic>
        <p:nvPicPr>
          <p:cNvPr id="5" name="Picture 4">
            <a:extLst>
              <a:ext uri="{FF2B5EF4-FFF2-40B4-BE49-F238E27FC236}">
                <a16:creationId xmlns:a16="http://schemas.microsoft.com/office/drawing/2014/main" id="{E64147D1-02D8-8739-EC80-85DE135302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6064" y="3771901"/>
            <a:ext cx="3643312" cy="2429017"/>
          </a:xfrm>
          <a:prstGeom prst="rect">
            <a:avLst/>
          </a:prstGeom>
        </p:spPr>
      </p:pic>
      <p:pic>
        <p:nvPicPr>
          <p:cNvPr id="7" name="Picture 6">
            <a:extLst>
              <a:ext uri="{FF2B5EF4-FFF2-40B4-BE49-F238E27FC236}">
                <a16:creationId xmlns:a16="http://schemas.microsoft.com/office/drawing/2014/main" id="{A21F29A8-77BD-3CA3-A1DF-AC7F29CCA3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6425" y="657082"/>
            <a:ext cx="5491139" cy="3357706"/>
          </a:xfrm>
          <a:prstGeom prst="rect">
            <a:avLst/>
          </a:prstGeom>
        </p:spPr>
      </p:pic>
    </p:spTree>
    <p:extLst>
      <p:ext uri="{BB962C8B-B14F-4D97-AF65-F5344CB8AC3E}">
        <p14:creationId xmlns:p14="http://schemas.microsoft.com/office/powerpoint/2010/main" val="2453514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7076CA-A111-877E-ACDA-BD4AF37F53A3}"/>
              </a:ext>
            </a:extLst>
          </p:cNvPr>
          <p:cNvPicPr>
            <a:picLocks noChangeAspect="1"/>
          </p:cNvPicPr>
          <p:nvPr/>
        </p:nvPicPr>
        <p:blipFill rotWithShape="1">
          <a:blip r:embed="rId3">
            <a:extLst>
              <a:ext uri="{28A0092B-C50C-407E-A947-70E740481C1C}">
                <a14:useLocalDpi xmlns:a14="http://schemas.microsoft.com/office/drawing/2010/main" val="0"/>
              </a:ext>
            </a:extLst>
          </a:blip>
          <a:srcRect t="4927" b="61914"/>
          <a:stretch/>
        </p:blipFill>
        <p:spPr>
          <a:xfrm>
            <a:off x="626985" y="599819"/>
            <a:ext cx="5972528" cy="1828800"/>
          </a:xfrm>
          <a:prstGeom prst="rect">
            <a:avLst/>
          </a:prstGeom>
        </p:spPr>
      </p:pic>
      <p:pic>
        <p:nvPicPr>
          <p:cNvPr id="5" name="Picture 4">
            <a:extLst>
              <a:ext uri="{FF2B5EF4-FFF2-40B4-BE49-F238E27FC236}">
                <a16:creationId xmlns:a16="http://schemas.microsoft.com/office/drawing/2014/main" id="{0388A139-2590-776A-2055-27B037B201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023" y="2428619"/>
            <a:ext cx="4878464" cy="3657856"/>
          </a:xfrm>
          <a:prstGeom prst="rect">
            <a:avLst/>
          </a:prstGeom>
        </p:spPr>
      </p:pic>
      <p:pic>
        <p:nvPicPr>
          <p:cNvPr id="7" name="Picture 6">
            <a:extLst>
              <a:ext uri="{FF2B5EF4-FFF2-40B4-BE49-F238E27FC236}">
                <a16:creationId xmlns:a16="http://schemas.microsoft.com/office/drawing/2014/main" id="{7FEF5D14-9B75-2CBA-499C-4A4AEFA1C2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9513" y="599819"/>
            <a:ext cx="4682299" cy="923973"/>
          </a:xfrm>
          <a:prstGeom prst="rect">
            <a:avLst/>
          </a:prstGeom>
        </p:spPr>
      </p:pic>
      <p:pic>
        <p:nvPicPr>
          <p:cNvPr id="4" name="Picture 3">
            <a:extLst>
              <a:ext uri="{FF2B5EF4-FFF2-40B4-BE49-F238E27FC236}">
                <a16:creationId xmlns:a16="http://schemas.microsoft.com/office/drawing/2014/main" id="{23DE91F2-FA4B-98FF-4419-BC5DED640405}"/>
              </a:ext>
            </a:extLst>
          </p:cNvPr>
          <p:cNvPicPr>
            <a:picLocks noChangeAspect="1"/>
          </p:cNvPicPr>
          <p:nvPr/>
        </p:nvPicPr>
        <p:blipFill>
          <a:blip r:embed="rId6"/>
          <a:stretch>
            <a:fillRect/>
          </a:stretch>
        </p:blipFill>
        <p:spPr>
          <a:xfrm>
            <a:off x="6599513" y="1400175"/>
            <a:ext cx="4682299" cy="4737199"/>
          </a:xfrm>
          <a:prstGeom prst="rect">
            <a:avLst/>
          </a:prstGeom>
        </p:spPr>
      </p:pic>
    </p:spTree>
    <p:extLst>
      <p:ext uri="{BB962C8B-B14F-4D97-AF65-F5344CB8AC3E}">
        <p14:creationId xmlns:p14="http://schemas.microsoft.com/office/powerpoint/2010/main" val="3900870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3477DB-1717-F550-E450-E5736C3A17B1}"/>
              </a:ext>
            </a:extLst>
          </p:cNvPr>
          <p:cNvPicPr>
            <a:picLocks noChangeAspect="1"/>
          </p:cNvPicPr>
          <p:nvPr/>
        </p:nvPicPr>
        <p:blipFill rotWithShape="1">
          <a:blip r:embed="rId2"/>
          <a:srcRect l="3337" t="6212" r="3311" b="1931"/>
          <a:stretch/>
        </p:blipFill>
        <p:spPr>
          <a:xfrm>
            <a:off x="634305" y="629717"/>
            <a:ext cx="10781408" cy="5524459"/>
          </a:xfrm>
          <a:prstGeom prst="rect">
            <a:avLst/>
          </a:prstGeom>
        </p:spPr>
      </p:pic>
    </p:spTree>
    <p:extLst>
      <p:ext uri="{BB962C8B-B14F-4D97-AF65-F5344CB8AC3E}">
        <p14:creationId xmlns:p14="http://schemas.microsoft.com/office/powerpoint/2010/main" val="1046597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0DA627-8A06-DE70-13E7-7595554FF3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664" y="633231"/>
            <a:ext cx="4946444" cy="3281544"/>
          </a:xfrm>
          <a:prstGeom prst="rect">
            <a:avLst/>
          </a:prstGeom>
        </p:spPr>
      </p:pic>
      <p:pic>
        <p:nvPicPr>
          <p:cNvPr id="5" name="Picture 4">
            <a:extLst>
              <a:ext uri="{FF2B5EF4-FFF2-40B4-BE49-F238E27FC236}">
                <a16:creationId xmlns:a16="http://schemas.microsoft.com/office/drawing/2014/main" id="{4F7083CF-037B-5559-656C-9F49861D82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561" y="3771900"/>
            <a:ext cx="4872547" cy="1900238"/>
          </a:xfrm>
          <a:prstGeom prst="rect">
            <a:avLst/>
          </a:prstGeom>
        </p:spPr>
      </p:pic>
      <p:pic>
        <p:nvPicPr>
          <p:cNvPr id="7" name="Picture 6">
            <a:extLst>
              <a:ext uri="{FF2B5EF4-FFF2-40B4-BE49-F238E27FC236}">
                <a16:creationId xmlns:a16="http://schemas.microsoft.com/office/drawing/2014/main" id="{4BC9BD9B-56D8-B9CD-00B6-2B6E05ADEF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9108" y="518930"/>
            <a:ext cx="5805064" cy="5553257"/>
          </a:xfrm>
          <a:prstGeom prst="rect">
            <a:avLst/>
          </a:prstGeom>
        </p:spPr>
      </p:pic>
    </p:spTree>
    <p:extLst>
      <p:ext uri="{BB962C8B-B14F-4D97-AF65-F5344CB8AC3E}">
        <p14:creationId xmlns:p14="http://schemas.microsoft.com/office/powerpoint/2010/main" val="1748809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E40C7D-2032-369E-186D-190CD6966D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464" y="676093"/>
            <a:ext cx="5468615" cy="3267257"/>
          </a:xfrm>
          <a:prstGeom prst="rect">
            <a:avLst/>
          </a:prstGeom>
        </p:spPr>
      </p:pic>
      <p:pic>
        <p:nvPicPr>
          <p:cNvPr id="5" name="Picture 4">
            <a:extLst>
              <a:ext uri="{FF2B5EF4-FFF2-40B4-BE49-F238E27FC236}">
                <a16:creationId xmlns:a16="http://schemas.microsoft.com/office/drawing/2014/main" id="{53D375BD-8239-69F4-A745-69159B46DB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5079" y="676093"/>
            <a:ext cx="5372296" cy="3267257"/>
          </a:xfrm>
          <a:prstGeom prst="rect">
            <a:avLst/>
          </a:prstGeom>
        </p:spPr>
      </p:pic>
      <p:pic>
        <p:nvPicPr>
          <p:cNvPr id="6" name="Picture 5">
            <a:extLst>
              <a:ext uri="{FF2B5EF4-FFF2-40B4-BE49-F238E27FC236}">
                <a16:creationId xmlns:a16="http://schemas.microsoft.com/office/drawing/2014/main" id="{EE436FE7-39B3-A0C1-45A9-5FF380D7CB60}"/>
              </a:ext>
            </a:extLst>
          </p:cNvPr>
          <p:cNvPicPr>
            <a:picLocks noChangeAspect="1"/>
          </p:cNvPicPr>
          <p:nvPr/>
        </p:nvPicPr>
        <p:blipFill rotWithShape="1">
          <a:blip r:embed="rId4"/>
          <a:srcRect t="46334"/>
          <a:stretch/>
        </p:blipFill>
        <p:spPr>
          <a:xfrm>
            <a:off x="6805695" y="3943350"/>
            <a:ext cx="4587184" cy="2014538"/>
          </a:xfrm>
          <a:prstGeom prst="rect">
            <a:avLst/>
          </a:prstGeom>
        </p:spPr>
      </p:pic>
      <p:pic>
        <p:nvPicPr>
          <p:cNvPr id="1026" name="Picture 2" descr="Differences Between Cilia and Flagella">
            <a:extLst>
              <a:ext uri="{FF2B5EF4-FFF2-40B4-BE49-F238E27FC236}">
                <a16:creationId xmlns:a16="http://schemas.microsoft.com/office/drawing/2014/main" id="{0E8BAB05-6972-CF97-6425-2C81B2E28D0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3971"/>
          <a:stretch/>
        </p:blipFill>
        <p:spPr bwMode="auto">
          <a:xfrm>
            <a:off x="1289149" y="4081462"/>
            <a:ext cx="4652920"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1421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E93386-2152-5B93-8B2C-95971FB00EED}"/>
              </a:ext>
            </a:extLst>
          </p:cNvPr>
          <p:cNvSpPr txBox="1"/>
          <p:nvPr/>
        </p:nvSpPr>
        <p:spPr>
          <a:xfrm>
            <a:off x="657225" y="1040691"/>
            <a:ext cx="10901363" cy="1703864"/>
          </a:xfrm>
          <a:prstGeom prst="rect">
            <a:avLst/>
          </a:prstGeom>
          <a:noFill/>
        </p:spPr>
        <p:txBody>
          <a:bodyPr wrap="square" rtlCol="0">
            <a:spAutoFit/>
          </a:bodyPr>
          <a:lstStyle/>
          <a:p>
            <a:pPr algn="just">
              <a:lnSpc>
                <a:spcPct val="150000"/>
              </a:lnSpc>
            </a:pPr>
            <a:r>
              <a:rPr lang="en-US" dirty="0">
                <a:solidFill>
                  <a:srgbClr val="0000CC"/>
                </a:solidFill>
                <a:latin typeface="Georgia" panose="02040502050405020303" pitchFamily="18" charset="0"/>
              </a:rPr>
              <a:t>Ciliary movement refers to the rhythmic movement of cilia, which causes movement of the fluid or the cell. </a:t>
            </a:r>
            <a:r>
              <a:rPr lang="en-US" dirty="0">
                <a:solidFill>
                  <a:srgbClr val="FF0000"/>
                </a:solidFill>
                <a:latin typeface="Georgia" panose="02040502050405020303" pitchFamily="18" charset="0"/>
              </a:rPr>
              <a:t>E.g. in Paramecium</a:t>
            </a:r>
            <a:r>
              <a:rPr lang="en-US" dirty="0">
                <a:solidFill>
                  <a:srgbClr val="0000CC"/>
                </a:solidFill>
                <a:latin typeface="Georgia" panose="02040502050405020303" pitchFamily="18" charset="0"/>
              </a:rPr>
              <a:t>, ciliary movement helps in the movement of the cell as well as in the movement of the food inside the cell. Cilia are present in the epithelial lining such as the fallopian tube, respiratory tract, where they help in the movement of fluid as well as trap any external particles in the mucus. </a:t>
            </a:r>
            <a:endParaRPr lang="en-IN" sz="1400" dirty="0">
              <a:ln w="10160">
                <a:solidFill>
                  <a:schemeClr val="accent5"/>
                </a:solidFill>
                <a:prstDash val="solid"/>
              </a:ln>
              <a:solidFill>
                <a:srgbClr val="0000CC"/>
              </a:solidFill>
              <a:effectLst>
                <a:outerShdw blurRad="38100" dist="22860" dir="5400000" algn="tl" rotWithShape="0">
                  <a:srgbClr val="000000">
                    <a:alpha val="30000"/>
                  </a:srgbClr>
                </a:outerShdw>
              </a:effectLst>
              <a:latin typeface="Georgia" panose="02040502050405020303" pitchFamily="18" charset="0"/>
            </a:endParaRPr>
          </a:p>
        </p:txBody>
      </p:sp>
      <p:sp>
        <p:nvSpPr>
          <p:cNvPr id="3" name="TextBox 2">
            <a:extLst>
              <a:ext uri="{FF2B5EF4-FFF2-40B4-BE49-F238E27FC236}">
                <a16:creationId xmlns:a16="http://schemas.microsoft.com/office/drawing/2014/main" id="{73A863F7-27EB-C8AD-FCA1-690D210B0B67}"/>
              </a:ext>
            </a:extLst>
          </p:cNvPr>
          <p:cNvSpPr txBox="1"/>
          <p:nvPr/>
        </p:nvSpPr>
        <p:spPr>
          <a:xfrm>
            <a:off x="843902" y="517471"/>
            <a:ext cx="10044952" cy="523220"/>
          </a:xfrm>
          <a:prstGeom prst="rect">
            <a:avLst/>
          </a:prstGeom>
          <a:noFill/>
        </p:spPr>
        <p:txBody>
          <a:bodyPr wrap="square" rtlCol="0">
            <a:spAutoFit/>
          </a:bodyPr>
          <a:lstStyle/>
          <a:p>
            <a:pPr algn="ctr"/>
            <a:r>
              <a:rPr lang="en-US" sz="2800" b="1" dirty="0">
                <a:solidFill>
                  <a:srgbClr val="C00000"/>
                </a:solidFill>
                <a:latin typeface="Georgia" panose="02040502050405020303" pitchFamily="18" charset="0"/>
              </a:rPr>
              <a:t>CILIARY MOVEMENTS</a:t>
            </a:r>
            <a:endParaRPr lang="en-IN" sz="2800" b="1" dirty="0">
              <a:ln w="10160">
                <a:solidFill>
                  <a:schemeClr val="accent5"/>
                </a:solidFill>
                <a:prstDash val="solid"/>
              </a:ln>
              <a:solidFill>
                <a:srgbClr val="C00000"/>
              </a:solidFill>
              <a:effectLst>
                <a:outerShdw blurRad="38100" dist="22860" dir="5400000" algn="tl" rotWithShape="0">
                  <a:srgbClr val="000000">
                    <a:alpha val="30000"/>
                  </a:srgbClr>
                </a:outerShdw>
              </a:effectLst>
              <a:latin typeface="Georgia" panose="02040502050405020303" pitchFamily="18" charset="0"/>
            </a:endParaRPr>
          </a:p>
        </p:txBody>
      </p:sp>
      <p:pic>
        <p:nvPicPr>
          <p:cNvPr id="4" name="Picture 3">
            <a:extLst>
              <a:ext uri="{FF2B5EF4-FFF2-40B4-BE49-F238E27FC236}">
                <a16:creationId xmlns:a16="http://schemas.microsoft.com/office/drawing/2014/main" id="{00140C42-6ED4-E817-EB33-6EF512E0DA9B}"/>
              </a:ext>
            </a:extLst>
          </p:cNvPr>
          <p:cNvPicPr>
            <a:picLocks noChangeAspect="1"/>
          </p:cNvPicPr>
          <p:nvPr/>
        </p:nvPicPr>
        <p:blipFill rotWithShape="1">
          <a:blip r:embed="rId2"/>
          <a:srcRect t="18145" r="50000"/>
          <a:stretch/>
        </p:blipFill>
        <p:spPr>
          <a:xfrm>
            <a:off x="657225" y="2744555"/>
            <a:ext cx="3713811" cy="3494648"/>
          </a:xfrm>
          <a:prstGeom prst="rect">
            <a:avLst/>
          </a:prstGeom>
        </p:spPr>
      </p:pic>
      <p:pic>
        <p:nvPicPr>
          <p:cNvPr id="5" name="Picture 4">
            <a:extLst>
              <a:ext uri="{FF2B5EF4-FFF2-40B4-BE49-F238E27FC236}">
                <a16:creationId xmlns:a16="http://schemas.microsoft.com/office/drawing/2014/main" id="{E5D5D116-8203-85C5-BC26-6DB6EA9C2EBF}"/>
              </a:ext>
            </a:extLst>
          </p:cNvPr>
          <p:cNvPicPr>
            <a:picLocks noChangeAspect="1"/>
          </p:cNvPicPr>
          <p:nvPr/>
        </p:nvPicPr>
        <p:blipFill rotWithShape="1">
          <a:blip r:embed="rId3"/>
          <a:srcRect r="8859"/>
          <a:stretch/>
        </p:blipFill>
        <p:spPr>
          <a:xfrm>
            <a:off x="4748122" y="2915038"/>
            <a:ext cx="6145688" cy="3425491"/>
          </a:xfrm>
          <a:prstGeom prst="rect">
            <a:avLst/>
          </a:prstGeom>
        </p:spPr>
      </p:pic>
    </p:spTree>
    <p:extLst>
      <p:ext uri="{BB962C8B-B14F-4D97-AF65-F5344CB8AC3E}">
        <p14:creationId xmlns:p14="http://schemas.microsoft.com/office/powerpoint/2010/main" val="4156911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54C81B-A43F-7D3E-CF1B-B8686B3DFE8C}"/>
              </a:ext>
            </a:extLst>
          </p:cNvPr>
          <p:cNvSpPr txBox="1"/>
          <p:nvPr/>
        </p:nvSpPr>
        <p:spPr>
          <a:xfrm>
            <a:off x="744610" y="1032321"/>
            <a:ext cx="10702779" cy="5027851"/>
          </a:xfrm>
          <a:prstGeom prst="rect">
            <a:avLst/>
          </a:prstGeom>
          <a:noFill/>
        </p:spPr>
        <p:txBody>
          <a:bodyPr wrap="square" rtlCol="0">
            <a:spAutoFit/>
          </a:bodyPr>
          <a:lstStyle/>
          <a:p>
            <a:pPr algn="just">
              <a:lnSpc>
                <a:spcPct val="150000"/>
              </a:lnSpc>
            </a:pPr>
            <a:r>
              <a:rPr lang="en-US" dirty="0">
                <a:solidFill>
                  <a:srgbClr val="0000CC"/>
                </a:solidFill>
                <a:latin typeface="Georgia" panose="02040502050405020303" pitchFamily="18" charset="0"/>
              </a:rPr>
              <a:t>The muscular cells of invertebrates can be divided into three major classes on the basis of their striation pattern: </a:t>
            </a:r>
            <a:r>
              <a:rPr lang="en-US" dirty="0">
                <a:solidFill>
                  <a:srgbClr val="FF0000"/>
                </a:solidFill>
                <a:latin typeface="Georgia" panose="02040502050405020303" pitchFamily="18" charset="0"/>
              </a:rPr>
              <a:t>transversely striated, obliquely striated, or smooth muscle</a:t>
            </a:r>
            <a:r>
              <a:rPr lang="en-US" dirty="0">
                <a:solidFill>
                  <a:srgbClr val="0000CC"/>
                </a:solidFill>
                <a:latin typeface="Georgia" panose="02040502050405020303" pitchFamily="18" charset="0"/>
              </a:rPr>
              <a:t>. </a:t>
            </a:r>
          </a:p>
          <a:p>
            <a:pPr algn="just">
              <a:lnSpc>
                <a:spcPct val="150000"/>
              </a:lnSpc>
            </a:pPr>
            <a:r>
              <a:rPr lang="en-US" dirty="0">
                <a:solidFill>
                  <a:srgbClr val="0000CC"/>
                </a:solidFill>
                <a:latin typeface="Georgia" panose="02040502050405020303" pitchFamily="18" charset="0"/>
              </a:rPr>
              <a:t>Transversely striated muscles have either continuous or </a:t>
            </a:r>
            <a:r>
              <a:rPr lang="en-US" dirty="0">
                <a:solidFill>
                  <a:srgbClr val="FF0000"/>
                </a:solidFill>
                <a:latin typeface="Georgia" panose="02040502050405020303" pitchFamily="18" charset="0"/>
              </a:rPr>
              <a:t>discontinuous Z lines </a:t>
            </a:r>
            <a:r>
              <a:rPr lang="en-US" dirty="0">
                <a:solidFill>
                  <a:srgbClr val="0000CC"/>
                </a:solidFill>
                <a:latin typeface="Georgia" panose="02040502050405020303" pitchFamily="18" charset="0"/>
              </a:rPr>
              <a:t>and, thus, can be subdivided into two types respectively. </a:t>
            </a:r>
          </a:p>
          <a:p>
            <a:pPr algn="just">
              <a:lnSpc>
                <a:spcPct val="150000"/>
              </a:lnSpc>
            </a:pPr>
            <a:r>
              <a:rPr lang="en-US" dirty="0">
                <a:solidFill>
                  <a:srgbClr val="0000CC"/>
                </a:solidFill>
                <a:latin typeface="Georgia" panose="02040502050405020303" pitchFamily="18" charset="0"/>
              </a:rPr>
              <a:t>Of all invertebrate muscles, the transversely striated muscle with continuous Z lines is the most similar to the vertebrate skeletal muscle and is present in </a:t>
            </a:r>
            <a:r>
              <a:rPr lang="en-US" dirty="0">
                <a:solidFill>
                  <a:srgbClr val="FF0000"/>
                </a:solidFill>
                <a:latin typeface="Georgia" panose="02040502050405020303" pitchFamily="18" charset="0"/>
              </a:rPr>
              <a:t>arthropods</a:t>
            </a:r>
            <a:r>
              <a:rPr lang="en-US" dirty="0">
                <a:solidFill>
                  <a:srgbClr val="0000CC"/>
                </a:solidFill>
                <a:latin typeface="Georgia" panose="02040502050405020303" pitchFamily="18" charset="0"/>
              </a:rPr>
              <a:t>, whose musculature (including the visceral muscles) only consists of this cell type. These muscles are </a:t>
            </a:r>
            <a:r>
              <a:rPr lang="en-US" dirty="0">
                <a:solidFill>
                  <a:srgbClr val="FF0000"/>
                </a:solidFill>
                <a:latin typeface="Georgia" panose="02040502050405020303" pitchFamily="18" charset="0"/>
              </a:rPr>
              <a:t>multinucleate cells </a:t>
            </a:r>
            <a:r>
              <a:rPr lang="en-US" dirty="0">
                <a:solidFill>
                  <a:srgbClr val="0000CC"/>
                </a:solidFill>
                <a:latin typeface="Georgia" panose="02040502050405020303" pitchFamily="18" charset="0"/>
              </a:rPr>
              <a:t>that contain myofibrils showing well-defined </a:t>
            </a:r>
            <a:r>
              <a:rPr lang="en-US" dirty="0">
                <a:solidFill>
                  <a:srgbClr val="FF0000"/>
                </a:solidFill>
                <a:latin typeface="Georgia" panose="02040502050405020303" pitchFamily="18" charset="0"/>
              </a:rPr>
              <a:t>sarcomeres</a:t>
            </a:r>
            <a:r>
              <a:rPr lang="en-US" dirty="0">
                <a:solidFill>
                  <a:srgbClr val="0000CC"/>
                </a:solidFill>
                <a:latin typeface="Georgia" panose="02040502050405020303" pitchFamily="18" charset="0"/>
              </a:rPr>
              <a:t>. </a:t>
            </a:r>
          </a:p>
          <a:p>
            <a:pPr algn="just">
              <a:lnSpc>
                <a:spcPct val="150000"/>
              </a:lnSpc>
            </a:pPr>
            <a:r>
              <a:rPr lang="en-US" dirty="0">
                <a:solidFill>
                  <a:srgbClr val="0000CC"/>
                </a:solidFill>
                <a:latin typeface="Georgia" panose="02040502050405020303" pitchFamily="18" charset="0"/>
              </a:rPr>
              <a:t>Transversely striated muscles with discontinuous Z lines, consisting of multiple small electron dense patches, are found in the translucent portions of </a:t>
            </a:r>
            <a:r>
              <a:rPr lang="en-US" dirty="0">
                <a:solidFill>
                  <a:srgbClr val="FF0000"/>
                </a:solidFill>
                <a:latin typeface="Georgia" panose="02040502050405020303" pitchFamily="18" charset="0"/>
              </a:rPr>
              <a:t>adductor muscles of some bivalves </a:t>
            </a:r>
            <a:r>
              <a:rPr lang="en-US" dirty="0">
                <a:solidFill>
                  <a:srgbClr val="0000CC"/>
                </a:solidFill>
                <a:latin typeface="Georgia" panose="02040502050405020303" pitchFamily="18" charset="0"/>
              </a:rPr>
              <a:t>and in the </a:t>
            </a:r>
            <a:r>
              <a:rPr lang="en-US" dirty="0">
                <a:solidFill>
                  <a:srgbClr val="FF0000"/>
                </a:solidFill>
                <a:latin typeface="Georgia" panose="02040502050405020303" pitchFamily="18" charset="0"/>
              </a:rPr>
              <a:t>heart muscle of the gastropod</a:t>
            </a:r>
            <a:r>
              <a:rPr lang="en-US" dirty="0">
                <a:solidFill>
                  <a:srgbClr val="0000CC"/>
                </a:solidFill>
                <a:latin typeface="Georgia" panose="02040502050405020303" pitchFamily="18" charset="0"/>
              </a:rPr>
              <a:t>s. This muscle is formed by </a:t>
            </a:r>
            <a:r>
              <a:rPr lang="en-US" dirty="0">
                <a:solidFill>
                  <a:srgbClr val="FF0000"/>
                </a:solidFill>
                <a:latin typeface="Georgia" panose="02040502050405020303" pitchFamily="18" charset="0"/>
              </a:rPr>
              <a:t>mononucleated cells </a:t>
            </a:r>
            <a:r>
              <a:rPr lang="en-US" dirty="0">
                <a:solidFill>
                  <a:srgbClr val="0000CC"/>
                </a:solidFill>
                <a:latin typeface="Georgia" panose="02040502050405020303" pitchFamily="18" charset="0"/>
              </a:rPr>
              <a:t>with centrally-located nuclei and a single </a:t>
            </a:r>
            <a:r>
              <a:rPr lang="en-US" dirty="0">
                <a:solidFill>
                  <a:srgbClr val="FF0000"/>
                </a:solidFill>
                <a:latin typeface="Georgia" panose="02040502050405020303" pitchFamily="18" charset="0"/>
              </a:rPr>
              <a:t>myofibril.</a:t>
            </a:r>
          </a:p>
        </p:txBody>
      </p:sp>
      <p:sp>
        <p:nvSpPr>
          <p:cNvPr id="3" name="TextBox 2">
            <a:extLst>
              <a:ext uri="{FF2B5EF4-FFF2-40B4-BE49-F238E27FC236}">
                <a16:creationId xmlns:a16="http://schemas.microsoft.com/office/drawing/2014/main" id="{E3EC3DAF-57D3-2C02-5277-A80B103AC051}"/>
              </a:ext>
            </a:extLst>
          </p:cNvPr>
          <p:cNvSpPr txBox="1"/>
          <p:nvPr/>
        </p:nvSpPr>
        <p:spPr>
          <a:xfrm>
            <a:off x="843902" y="517471"/>
            <a:ext cx="10044952" cy="523220"/>
          </a:xfrm>
          <a:prstGeom prst="rect">
            <a:avLst/>
          </a:prstGeom>
          <a:noFill/>
        </p:spPr>
        <p:txBody>
          <a:bodyPr wrap="square" rtlCol="0">
            <a:spAutoFit/>
          </a:bodyPr>
          <a:lstStyle/>
          <a:p>
            <a:pPr algn="ctr"/>
            <a:r>
              <a:rPr lang="en-US" sz="2800" b="1" dirty="0">
                <a:solidFill>
                  <a:srgbClr val="C00000"/>
                </a:solidFill>
                <a:latin typeface="Georgia" panose="02040502050405020303" pitchFamily="18" charset="0"/>
              </a:rPr>
              <a:t>ACTION OF MUSCLES</a:t>
            </a:r>
            <a:endParaRPr lang="en-IN" sz="2800" b="1" dirty="0">
              <a:solidFill>
                <a:srgbClr val="C00000"/>
              </a:solidFill>
              <a:latin typeface="Georgia" panose="02040502050405020303" pitchFamily="18" charset="0"/>
            </a:endParaRPr>
          </a:p>
        </p:txBody>
      </p:sp>
    </p:spTree>
    <p:extLst>
      <p:ext uri="{BB962C8B-B14F-4D97-AF65-F5344CB8AC3E}">
        <p14:creationId xmlns:p14="http://schemas.microsoft.com/office/powerpoint/2010/main" val="3357298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176EA5-00D2-E0B0-92F6-BC44911C0C8C}"/>
              </a:ext>
            </a:extLst>
          </p:cNvPr>
          <p:cNvSpPr/>
          <p:nvPr/>
        </p:nvSpPr>
        <p:spPr>
          <a:xfrm>
            <a:off x="571500" y="461665"/>
            <a:ext cx="11049000" cy="830997"/>
          </a:xfrm>
          <a:prstGeom prst="rect">
            <a:avLst/>
          </a:prstGeom>
          <a:ln>
            <a:noFill/>
          </a:ln>
          <a:effectLst>
            <a:glow rad="228600">
              <a:schemeClr val="accent5">
                <a:satMod val="175000"/>
                <a:alpha val="40000"/>
              </a:schemeClr>
            </a:glow>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a:r>
              <a:rPr lang="en-US" sz="4800" b="1" dirty="0">
                <a:solidFill>
                  <a:srgbClr val="FF00FF"/>
                </a:solidFill>
                <a:latin typeface="Algerian" panose="04020705040A02060702" pitchFamily="82" charset="0"/>
                <a:cs typeface="Times New Roman" pitchFamily="18" charset="0"/>
              </a:rPr>
              <a:t> </a:t>
            </a:r>
            <a:endParaRPr lang="en-US" sz="3600" b="1" dirty="0">
              <a:solidFill>
                <a:srgbClr val="C00000"/>
              </a:solidFill>
              <a:latin typeface="Algerian" panose="04020705040A02060702" pitchFamily="82" charset="0"/>
              <a:cs typeface="Times New Roman" pitchFamily="18" charset="0"/>
            </a:endParaRPr>
          </a:p>
        </p:txBody>
      </p:sp>
      <p:sp>
        <p:nvSpPr>
          <p:cNvPr id="3" name="TextBox 2">
            <a:extLst>
              <a:ext uri="{FF2B5EF4-FFF2-40B4-BE49-F238E27FC236}">
                <a16:creationId xmlns:a16="http://schemas.microsoft.com/office/drawing/2014/main" id="{08615534-66A2-1672-B5F9-7723F86ED2F9}"/>
              </a:ext>
            </a:extLst>
          </p:cNvPr>
          <p:cNvSpPr txBox="1"/>
          <p:nvPr/>
        </p:nvSpPr>
        <p:spPr>
          <a:xfrm>
            <a:off x="953903" y="615553"/>
            <a:ext cx="10044952" cy="523220"/>
          </a:xfrm>
          <a:prstGeom prst="rect">
            <a:avLst/>
          </a:prstGeom>
          <a:noFill/>
        </p:spPr>
        <p:txBody>
          <a:bodyPr wrap="square" rtlCol="0">
            <a:spAutoFit/>
          </a:bodyPr>
          <a:lstStyle/>
          <a:p>
            <a:pPr algn="ctr"/>
            <a:r>
              <a:rPr lang="en-US" sz="2800" b="1" dirty="0">
                <a:solidFill>
                  <a:srgbClr val="C00000"/>
                </a:solidFill>
                <a:latin typeface="Georgia" panose="02040502050405020303" pitchFamily="18" charset="0"/>
              </a:rPr>
              <a:t>MOVEMENT AND LOCOMOTION</a:t>
            </a:r>
            <a:endParaRPr lang="en-IN" sz="2800" b="1" dirty="0">
              <a:ln w="10160">
                <a:solidFill>
                  <a:schemeClr val="accent5"/>
                </a:solidFill>
                <a:prstDash val="solid"/>
              </a:ln>
              <a:solidFill>
                <a:srgbClr val="C00000"/>
              </a:solidFill>
              <a:effectLst>
                <a:outerShdw blurRad="38100" dist="22860" dir="5400000" algn="tl" rotWithShape="0">
                  <a:srgbClr val="000000">
                    <a:alpha val="30000"/>
                  </a:srgbClr>
                </a:outerShdw>
              </a:effectLst>
              <a:latin typeface="Georgia" panose="02040502050405020303" pitchFamily="18" charset="0"/>
            </a:endParaRPr>
          </a:p>
        </p:txBody>
      </p:sp>
      <p:pic>
        <p:nvPicPr>
          <p:cNvPr id="6" name="Picture 5">
            <a:extLst>
              <a:ext uri="{FF2B5EF4-FFF2-40B4-BE49-F238E27FC236}">
                <a16:creationId xmlns:a16="http://schemas.microsoft.com/office/drawing/2014/main" id="{656B0A3F-9B7C-6E3B-B9BD-96F20C474B53}"/>
              </a:ext>
            </a:extLst>
          </p:cNvPr>
          <p:cNvPicPr>
            <a:picLocks noChangeAspect="1"/>
          </p:cNvPicPr>
          <p:nvPr/>
        </p:nvPicPr>
        <p:blipFill rotWithShape="1">
          <a:blip r:embed="rId2">
            <a:extLst>
              <a:ext uri="{28A0092B-C50C-407E-A947-70E740481C1C}">
                <a14:useLocalDpi xmlns:a14="http://schemas.microsoft.com/office/drawing/2010/main" val="0"/>
              </a:ext>
            </a:extLst>
          </a:blip>
          <a:srcRect t="10077"/>
          <a:stretch/>
        </p:blipFill>
        <p:spPr>
          <a:xfrm>
            <a:off x="1357313" y="1292661"/>
            <a:ext cx="9641542" cy="4633377"/>
          </a:xfrm>
          <a:prstGeom prst="rect">
            <a:avLst/>
          </a:prstGeom>
        </p:spPr>
      </p:pic>
    </p:spTree>
    <p:extLst>
      <p:ext uri="{BB962C8B-B14F-4D97-AF65-F5344CB8AC3E}">
        <p14:creationId xmlns:p14="http://schemas.microsoft.com/office/powerpoint/2010/main" val="4170545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B3BF6D-518C-C097-F110-B5AA37E18CE6}"/>
              </a:ext>
            </a:extLst>
          </p:cNvPr>
          <p:cNvSpPr txBox="1"/>
          <p:nvPr/>
        </p:nvSpPr>
        <p:spPr>
          <a:xfrm>
            <a:off x="744610" y="646558"/>
            <a:ext cx="10702779" cy="5443350"/>
          </a:xfrm>
          <a:prstGeom prst="rect">
            <a:avLst/>
          </a:prstGeom>
          <a:noFill/>
        </p:spPr>
        <p:txBody>
          <a:bodyPr wrap="square" rtlCol="0">
            <a:spAutoFit/>
          </a:bodyPr>
          <a:lstStyle/>
          <a:p>
            <a:pPr algn="just">
              <a:lnSpc>
                <a:spcPct val="150000"/>
              </a:lnSpc>
            </a:pPr>
            <a:r>
              <a:rPr lang="en-US" dirty="0">
                <a:solidFill>
                  <a:srgbClr val="0000CC"/>
                </a:solidFill>
                <a:latin typeface="Georgia" panose="02040502050405020303" pitchFamily="18" charset="0"/>
              </a:rPr>
              <a:t>The obliquely striated muscle appears in </a:t>
            </a:r>
            <a:r>
              <a:rPr lang="en-US" dirty="0">
                <a:solidFill>
                  <a:srgbClr val="FF0000"/>
                </a:solidFill>
                <a:latin typeface="Georgia" panose="02040502050405020303" pitchFamily="18" charset="0"/>
              </a:rPr>
              <a:t>nematodes, annelids, </a:t>
            </a:r>
            <a:r>
              <a:rPr lang="en-US" dirty="0" err="1">
                <a:solidFill>
                  <a:srgbClr val="FF0000"/>
                </a:solidFill>
                <a:latin typeface="Georgia" panose="02040502050405020303" pitchFamily="18" charset="0"/>
              </a:rPr>
              <a:t>molluscs</a:t>
            </a:r>
            <a:r>
              <a:rPr lang="en-US" dirty="0">
                <a:solidFill>
                  <a:srgbClr val="FF0000"/>
                </a:solidFill>
                <a:latin typeface="Georgia" panose="02040502050405020303" pitchFamily="18" charset="0"/>
              </a:rPr>
              <a:t>, brachiopods and </a:t>
            </a:r>
            <a:r>
              <a:rPr lang="en-US" dirty="0" err="1">
                <a:solidFill>
                  <a:srgbClr val="FF0000"/>
                </a:solidFill>
                <a:latin typeface="Georgia" panose="02040502050405020303" pitchFamily="18" charset="0"/>
              </a:rPr>
              <a:t>chaetognathes</a:t>
            </a:r>
            <a:r>
              <a:rPr lang="en-US" dirty="0">
                <a:solidFill>
                  <a:srgbClr val="0000CC"/>
                </a:solidFill>
                <a:latin typeface="Georgia" panose="02040502050405020303" pitchFamily="18" charset="0"/>
              </a:rPr>
              <a:t> and consists of </a:t>
            </a:r>
            <a:r>
              <a:rPr lang="en-US" dirty="0">
                <a:solidFill>
                  <a:srgbClr val="FF0000"/>
                </a:solidFill>
                <a:latin typeface="Georgia" panose="02040502050405020303" pitchFamily="18" charset="0"/>
              </a:rPr>
              <a:t>mononucleated cells </a:t>
            </a:r>
            <a:r>
              <a:rPr lang="en-US" dirty="0">
                <a:solidFill>
                  <a:srgbClr val="0000CC"/>
                </a:solidFill>
                <a:latin typeface="Georgia" panose="02040502050405020303" pitchFamily="18" charset="0"/>
              </a:rPr>
              <a:t>with both thick and thin myofilaments which form sarcomeres delimited by Z lines.</a:t>
            </a:r>
          </a:p>
          <a:p>
            <a:pPr algn="just">
              <a:lnSpc>
                <a:spcPct val="150000"/>
              </a:lnSpc>
            </a:pPr>
            <a:r>
              <a:rPr lang="en-US" dirty="0">
                <a:solidFill>
                  <a:srgbClr val="0000CC"/>
                </a:solidFill>
                <a:latin typeface="Georgia" panose="02040502050405020303" pitchFamily="18" charset="0"/>
              </a:rPr>
              <a:t>The thick (myosin) </a:t>
            </a:r>
            <a:r>
              <a:rPr lang="en-US" dirty="0">
                <a:solidFill>
                  <a:srgbClr val="FF0000"/>
                </a:solidFill>
                <a:latin typeface="Georgia" panose="02040502050405020303" pitchFamily="18" charset="0"/>
              </a:rPr>
              <a:t>myofilaments</a:t>
            </a:r>
            <a:r>
              <a:rPr lang="en-US" dirty="0">
                <a:solidFill>
                  <a:srgbClr val="0000CC"/>
                </a:solidFill>
                <a:latin typeface="Georgia" panose="02040502050405020303" pitchFamily="18" charset="0"/>
              </a:rPr>
              <a:t> show a variable length (from 2.2 microns up to 6 microns) and width (from 14 nm up to 231 nm) and contain a central core of </a:t>
            </a:r>
            <a:r>
              <a:rPr lang="en-US" dirty="0" err="1">
                <a:solidFill>
                  <a:srgbClr val="FF0000"/>
                </a:solidFill>
                <a:latin typeface="Georgia" panose="02040502050405020303" pitchFamily="18" charset="0"/>
              </a:rPr>
              <a:t>paramyosin</a:t>
            </a:r>
            <a:r>
              <a:rPr lang="en-US" dirty="0">
                <a:solidFill>
                  <a:srgbClr val="0000CC"/>
                </a:solidFill>
                <a:latin typeface="Georgia" panose="02040502050405020303" pitchFamily="18" charset="0"/>
              </a:rPr>
              <a:t>, which is </a:t>
            </a:r>
            <a:r>
              <a:rPr lang="en-US" dirty="0">
                <a:solidFill>
                  <a:srgbClr val="FF0000"/>
                </a:solidFill>
                <a:latin typeface="Georgia" panose="02040502050405020303" pitchFamily="18" charset="0"/>
              </a:rPr>
              <a:t>absent in vertebrate </a:t>
            </a:r>
            <a:r>
              <a:rPr lang="en-US" dirty="0">
                <a:solidFill>
                  <a:srgbClr val="0000CC"/>
                </a:solidFill>
                <a:latin typeface="Georgia" panose="02040502050405020303" pitchFamily="18" charset="0"/>
              </a:rPr>
              <a:t>muscles. Thick filaments are homogenous in transversely striated muscles and either homogeneous or fusiform in the obliquely striated and smooth muscles.</a:t>
            </a:r>
          </a:p>
          <a:p>
            <a:pPr algn="just">
              <a:lnSpc>
                <a:spcPct val="150000"/>
              </a:lnSpc>
            </a:pPr>
            <a:r>
              <a:rPr lang="en-US" dirty="0">
                <a:solidFill>
                  <a:srgbClr val="0000CC"/>
                </a:solidFill>
                <a:latin typeface="Georgia" panose="02040502050405020303" pitchFamily="18" charset="0"/>
              </a:rPr>
              <a:t>Thin filaments measure 6 nm in diameter. They contain</a:t>
            </a:r>
            <a:r>
              <a:rPr lang="en-US" dirty="0">
                <a:solidFill>
                  <a:srgbClr val="FF0000"/>
                </a:solidFill>
                <a:latin typeface="Georgia" panose="02040502050405020303" pitchFamily="18" charset="0"/>
              </a:rPr>
              <a:t> tropomyosin </a:t>
            </a:r>
            <a:r>
              <a:rPr lang="en-US" dirty="0">
                <a:solidFill>
                  <a:srgbClr val="0000CC"/>
                </a:solidFill>
                <a:latin typeface="Georgia" panose="02040502050405020303" pitchFamily="18" charset="0"/>
              </a:rPr>
              <a:t>and, only in striated muscles, also troponin. The thin/thick filament ratio varies from 3/1 to 6/1, even in smooth muscles. The plaques for filament </a:t>
            </a:r>
            <a:r>
              <a:rPr lang="en-US" dirty="0">
                <a:solidFill>
                  <a:srgbClr val="FF0000"/>
                </a:solidFill>
                <a:latin typeface="Georgia" panose="02040502050405020303" pitchFamily="18" charset="0"/>
              </a:rPr>
              <a:t>anchorage</a:t>
            </a:r>
            <a:r>
              <a:rPr lang="en-US" dirty="0">
                <a:solidFill>
                  <a:srgbClr val="0000CC"/>
                </a:solidFill>
                <a:latin typeface="Georgia" panose="02040502050405020303" pitchFamily="18" charset="0"/>
              </a:rPr>
              <a:t> (Z lines in striated muscles or electron dense bodies in smooth muscles) contain </a:t>
            </a:r>
            <a:r>
              <a:rPr lang="en-US" dirty="0">
                <a:solidFill>
                  <a:srgbClr val="FF0000"/>
                </a:solidFill>
                <a:latin typeface="Georgia" panose="02040502050405020303" pitchFamily="18" charset="0"/>
              </a:rPr>
              <a:t>alpha-actinin</a:t>
            </a:r>
            <a:r>
              <a:rPr lang="en-US" dirty="0">
                <a:solidFill>
                  <a:srgbClr val="0000CC"/>
                </a:solidFill>
                <a:latin typeface="Georgia" panose="02040502050405020303" pitchFamily="18" charset="0"/>
              </a:rPr>
              <a:t>. The striated (transversely or obliquely) muscles show long </a:t>
            </a:r>
            <a:r>
              <a:rPr lang="en-US" dirty="0">
                <a:solidFill>
                  <a:srgbClr val="FF0000"/>
                </a:solidFill>
                <a:latin typeface="Georgia" panose="02040502050405020303" pitchFamily="18" charset="0"/>
              </a:rPr>
              <a:t>sarcomeres </a:t>
            </a:r>
            <a:r>
              <a:rPr lang="en-US" dirty="0">
                <a:solidFill>
                  <a:srgbClr val="0000CC"/>
                </a:solidFill>
                <a:latin typeface="Georgia" panose="02040502050405020303" pitchFamily="18" charset="0"/>
              </a:rPr>
              <a:t>(up to 9 microns) and the number of thin filaments around each thick filament varies from 3 to 12, so that each thin filament is shared by two thick filaments. .</a:t>
            </a:r>
          </a:p>
        </p:txBody>
      </p:sp>
    </p:spTree>
    <p:extLst>
      <p:ext uri="{BB962C8B-B14F-4D97-AF65-F5344CB8AC3E}">
        <p14:creationId xmlns:p14="http://schemas.microsoft.com/office/powerpoint/2010/main" val="1488942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52E0AB-5A92-51F4-13B0-F5970C5EE9F7}"/>
              </a:ext>
            </a:extLst>
          </p:cNvPr>
          <p:cNvSpPr txBox="1"/>
          <p:nvPr/>
        </p:nvSpPr>
        <p:spPr>
          <a:xfrm>
            <a:off x="744610" y="646558"/>
            <a:ext cx="10702779" cy="3781356"/>
          </a:xfrm>
          <a:prstGeom prst="rect">
            <a:avLst/>
          </a:prstGeom>
          <a:noFill/>
        </p:spPr>
        <p:txBody>
          <a:bodyPr wrap="square" rtlCol="0">
            <a:spAutoFit/>
          </a:bodyPr>
          <a:lstStyle/>
          <a:p>
            <a:pPr algn="just">
              <a:lnSpc>
                <a:spcPct val="150000"/>
              </a:lnSpc>
            </a:pPr>
            <a:r>
              <a:rPr lang="en-US" dirty="0">
                <a:solidFill>
                  <a:srgbClr val="0000CC"/>
                </a:solidFill>
                <a:latin typeface="Georgia" panose="02040502050405020303" pitchFamily="18" charset="0"/>
              </a:rPr>
              <a:t>Many striated muscles contain</a:t>
            </a:r>
            <a:r>
              <a:rPr lang="en-US" dirty="0">
                <a:solidFill>
                  <a:srgbClr val="FF0000"/>
                </a:solidFill>
                <a:latin typeface="Georgia" panose="02040502050405020303" pitchFamily="18" charset="0"/>
              </a:rPr>
              <a:t> titin </a:t>
            </a:r>
            <a:r>
              <a:rPr lang="en-US" dirty="0">
                <a:solidFill>
                  <a:srgbClr val="0000CC"/>
                </a:solidFill>
                <a:latin typeface="Georgia" panose="02040502050405020303" pitchFamily="18" charset="0"/>
              </a:rPr>
              <a:t>(</a:t>
            </a:r>
            <a:r>
              <a:rPr lang="en-US" dirty="0" err="1">
                <a:solidFill>
                  <a:srgbClr val="0000CC"/>
                </a:solidFill>
                <a:latin typeface="Georgia" panose="02040502050405020303" pitchFamily="18" charset="0"/>
              </a:rPr>
              <a:t>connectin</a:t>
            </a:r>
            <a:r>
              <a:rPr lang="en-US" dirty="0">
                <a:solidFill>
                  <a:srgbClr val="0000CC"/>
                </a:solidFill>
                <a:latin typeface="Georgia" panose="02040502050405020303" pitchFamily="18" charset="0"/>
              </a:rPr>
              <a:t>) and intermediate filaments and display a </a:t>
            </a:r>
            <a:r>
              <a:rPr lang="en-US" dirty="0" err="1">
                <a:solidFill>
                  <a:srgbClr val="FF0000"/>
                </a:solidFill>
                <a:latin typeface="Georgia" panose="02040502050405020303" pitchFamily="18" charset="0"/>
              </a:rPr>
              <a:t>sarcotubular</a:t>
            </a:r>
            <a:r>
              <a:rPr lang="en-US" dirty="0">
                <a:solidFill>
                  <a:srgbClr val="0000CC"/>
                </a:solidFill>
                <a:latin typeface="Georgia" panose="02040502050405020303" pitchFamily="18" charset="0"/>
              </a:rPr>
              <a:t> system consisting of </a:t>
            </a:r>
            <a:r>
              <a:rPr lang="en-US" dirty="0">
                <a:solidFill>
                  <a:srgbClr val="FF0000"/>
                </a:solidFill>
                <a:latin typeface="Georgia" panose="02040502050405020303" pitchFamily="18" charset="0"/>
              </a:rPr>
              <a:t>T tubules </a:t>
            </a:r>
            <a:r>
              <a:rPr lang="en-US" dirty="0">
                <a:solidFill>
                  <a:srgbClr val="0000CC"/>
                </a:solidFill>
                <a:latin typeface="Georgia" panose="02040502050405020303" pitchFamily="18" charset="0"/>
              </a:rPr>
              <a:t>and </a:t>
            </a:r>
            <a:r>
              <a:rPr lang="en-US" dirty="0">
                <a:solidFill>
                  <a:srgbClr val="FF0000"/>
                </a:solidFill>
                <a:latin typeface="Georgia" panose="02040502050405020303" pitchFamily="18" charset="0"/>
              </a:rPr>
              <a:t>sarcoplasmic reticulum </a:t>
            </a:r>
            <a:r>
              <a:rPr lang="en-US" dirty="0">
                <a:solidFill>
                  <a:srgbClr val="0000CC"/>
                </a:solidFill>
                <a:latin typeface="Georgia" panose="02040502050405020303" pitchFamily="18" charset="0"/>
              </a:rPr>
              <a:t>tubules. Both structures form </a:t>
            </a:r>
            <a:r>
              <a:rPr lang="en-US" dirty="0">
                <a:solidFill>
                  <a:srgbClr val="FF0000"/>
                </a:solidFill>
                <a:latin typeface="Georgia" panose="02040502050405020303" pitchFamily="18" charset="0"/>
              </a:rPr>
              <a:t>dyads</a:t>
            </a:r>
            <a:r>
              <a:rPr lang="en-US" dirty="0">
                <a:solidFill>
                  <a:srgbClr val="0000CC"/>
                </a:solidFill>
                <a:latin typeface="Georgia" panose="02040502050405020303" pitchFamily="18" charset="0"/>
              </a:rPr>
              <a:t> and, more rarely, </a:t>
            </a:r>
            <a:r>
              <a:rPr lang="en-US" dirty="0">
                <a:solidFill>
                  <a:srgbClr val="FF0000"/>
                </a:solidFill>
                <a:latin typeface="Georgia" panose="02040502050405020303" pitchFamily="18" charset="0"/>
              </a:rPr>
              <a:t>triads</a:t>
            </a:r>
            <a:r>
              <a:rPr lang="en-US" dirty="0">
                <a:solidFill>
                  <a:srgbClr val="0000CC"/>
                </a:solidFill>
                <a:latin typeface="Georgia" panose="02040502050405020303" pitchFamily="18" charset="0"/>
              </a:rPr>
              <a:t>. </a:t>
            </a:r>
          </a:p>
          <a:p>
            <a:pPr algn="just">
              <a:lnSpc>
                <a:spcPct val="150000"/>
              </a:lnSpc>
            </a:pPr>
            <a:r>
              <a:rPr lang="en-US" dirty="0">
                <a:solidFill>
                  <a:srgbClr val="0000CC"/>
                </a:solidFill>
                <a:latin typeface="Georgia" panose="02040502050405020303" pitchFamily="18" charset="0"/>
              </a:rPr>
              <a:t>The location of T tubules as well as the configuration and distribution of </a:t>
            </a:r>
            <a:r>
              <a:rPr lang="en-US" dirty="0">
                <a:solidFill>
                  <a:srgbClr val="FF0000"/>
                </a:solidFill>
                <a:latin typeface="Georgia" panose="02040502050405020303" pitchFamily="18" charset="0"/>
              </a:rPr>
              <a:t>sarcoplasmic reticulum </a:t>
            </a:r>
            <a:r>
              <a:rPr lang="en-US" dirty="0">
                <a:solidFill>
                  <a:srgbClr val="0000CC"/>
                </a:solidFill>
                <a:latin typeface="Georgia" panose="02040502050405020303" pitchFamily="18" charset="0"/>
              </a:rPr>
              <a:t>vary among muscles and species. Invertebrate smooth muscle differs from that of vertebrates principally in the higher proportion and larger diameter of </a:t>
            </a:r>
            <a:r>
              <a:rPr lang="en-US" dirty="0">
                <a:solidFill>
                  <a:srgbClr val="FF0000"/>
                </a:solidFill>
                <a:latin typeface="Georgia" panose="02040502050405020303" pitchFamily="18" charset="0"/>
              </a:rPr>
              <a:t>thick myofilaments</a:t>
            </a:r>
            <a:r>
              <a:rPr lang="en-US" dirty="0">
                <a:solidFill>
                  <a:srgbClr val="0000CC"/>
                </a:solidFill>
                <a:latin typeface="Georgia" panose="02040502050405020303" pitchFamily="18" charset="0"/>
              </a:rPr>
              <a:t>. </a:t>
            </a:r>
          </a:p>
          <a:p>
            <a:pPr algn="just">
              <a:lnSpc>
                <a:spcPct val="150000"/>
              </a:lnSpc>
            </a:pPr>
            <a:r>
              <a:rPr lang="en-US" dirty="0">
                <a:solidFill>
                  <a:srgbClr val="0000CC"/>
                </a:solidFill>
                <a:latin typeface="Georgia" panose="02040502050405020303" pitchFamily="18" charset="0"/>
              </a:rPr>
              <a:t>These may be fusiform and their size and number may vary widely among cells. These muscle cells may be classified by the characteristics of both the thick filaments and the electron dense bodies for filament anchorage.</a:t>
            </a:r>
          </a:p>
        </p:txBody>
      </p:sp>
    </p:spTree>
    <p:extLst>
      <p:ext uri="{BB962C8B-B14F-4D97-AF65-F5344CB8AC3E}">
        <p14:creationId xmlns:p14="http://schemas.microsoft.com/office/powerpoint/2010/main" val="15403207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659CB4-4653-AA50-0E1E-EF9E7FE3F1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394" y="680817"/>
            <a:ext cx="5348120" cy="3848321"/>
          </a:xfrm>
          <a:prstGeom prst="rect">
            <a:avLst/>
          </a:prstGeom>
        </p:spPr>
      </p:pic>
      <p:pic>
        <p:nvPicPr>
          <p:cNvPr id="5" name="Picture 4">
            <a:extLst>
              <a:ext uri="{FF2B5EF4-FFF2-40B4-BE49-F238E27FC236}">
                <a16:creationId xmlns:a16="http://schemas.microsoft.com/office/drawing/2014/main" id="{AA5EDBA7-020E-01C9-5088-627D6BBAE2D0}"/>
              </a:ext>
            </a:extLst>
          </p:cNvPr>
          <p:cNvPicPr>
            <a:picLocks noChangeAspect="1"/>
          </p:cNvPicPr>
          <p:nvPr/>
        </p:nvPicPr>
        <p:blipFill rotWithShape="1">
          <a:blip r:embed="rId3">
            <a:extLst>
              <a:ext uri="{28A0092B-C50C-407E-A947-70E740481C1C}">
                <a14:useLocalDpi xmlns:a14="http://schemas.microsoft.com/office/drawing/2010/main" val="0"/>
              </a:ext>
            </a:extLst>
          </a:blip>
          <a:srcRect l="11762"/>
          <a:stretch/>
        </p:blipFill>
        <p:spPr>
          <a:xfrm>
            <a:off x="5995514" y="680817"/>
            <a:ext cx="5120161" cy="3648296"/>
          </a:xfrm>
          <a:prstGeom prst="rect">
            <a:avLst/>
          </a:prstGeom>
        </p:spPr>
      </p:pic>
      <p:pic>
        <p:nvPicPr>
          <p:cNvPr id="7" name="Picture 6">
            <a:extLst>
              <a:ext uri="{FF2B5EF4-FFF2-40B4-BE49-F238E27FC236}">
                <a16:creationId xmlns:a16="http://schemas.microsoft.com/office/drawing/2014/main" id="{A95019BA-CAD1-6F25-8C88-C617EB6A42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440" y="4529138"/>
            <a:ext cx="5076056" cy="1485899"/>
          </a:xfrm>
          <a:prstGeom prst="rect">
            <a:avLst/>
          </a:prstGeom>
        </p:spPr>
      </p:pic>
      <p:pic>
        <p:nvPicPr>
          <p:cNvPr id="9" name="Picture 8">
            <a:extLst>
              <a:ext uri="{FF2B5EF4-FFF2-40B4-BE49-F238E27FC236}">
                <a16:creationId xmlns:a16="http://schemas.microsoft.com/office/drawing/2014/main" id="{AD6FA689-EC3D-C4E8-8C33-D6C898C7A8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5138" y="4329113"/>
            <a:ext cx="1956079" cy="1914013"/>
          </a:xfrm>
          <a:prstGeom prst="rect">
            <a:avLst/>
          </a:prstGeom>
        </p:spPr>
      </p:pic>
    </p:spTree>
    <p:extLst>
      <p:ext uri="{BB962C8B-B14F-4D97-AF65-F5344CB8AC3E}">
        <p14:creationId xmlns:p14="http://schemas.microsoft.com/office/powerpoint/2010/main" val="758421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7FF8DC-8765-1D53-1930-C86B508910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645" y="666526"/>
            <a:ext cx="4191585" cy="3210373"/>
          </a:xfrm>
          <a:prstGeom prst="rect">
            <a:avLst/>
          </a:prstGeom>
        </p:spPr>
      </p:pic>
      <p:pic>
        <p:nvPicPr>
          <p:cNvPr id="5" name="Picture 4">
            <a:extLst>
              <a:ext uri="{FF2B5EF4-FFF2-40B4-BE49-F238E27FC236}">
                <a16:creationId xmlns:a16="http://schemas.microsoft.com/office/drawing/2014/main" id="{C18B6A36-29A3-5500-0E82-34192BBE26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382" y="3876899"/>
            <a:ext cx="4105848" cy="2195289"/>
          </a:xfrm>
          <a:prstGeom prst="rect">
            <a:avLst/>
          </a:prstGeom>
        </p:spPr>
      </p:pic>
      <p:pic>
        <p:nvPicPr>
          <p:cNvPr id="6" name="Picture 5">
            <a:extLst>
              <a:ext uri="{FF2B5EF4-FFF2-40B4-BE49-F238E27FC236}">
                <a16:creationId xmlns:a16="http://schemas.microsoft.com/office/drawing/2014/main" id="{09AE2E63-8F96-47A5-910F-490EFE2EE260}"/>
              </a:ext>
            </a:extLst>
          </p:cNvPr>
          <p:cNvPicPr>
            <a:picLocks noChangeAspect="1"/>
          </p:cNvPicPr>
          <p:nvPr/>
        </p:nvPicPr>
        <p:blipFill rotWithShape="1">
          <a:blip r:embed="rId4"/>
          <a:srcRect l="9440" r="8138" b="15365"/>
          <a:stretch/>
        </p:blipFill>
        <p:spPr>
          <a:xfrm>
            <a:off x="4943779" y="900113"/>
            <a:ext cx="6029326" cy="4643438"/>
          </a:xfrm>
          <a:prstGeom prst="rect">
            <a:avLst/>
          </a:prstGeom>
        </p:spPr>
      </p:pic>
    </p:spTree>
    <p:extLst>
      <p:ext uri="{BB962C8B-B14F-4D97-AF65-F5344CB8AC3E}">
        <p14:creationId xmlns:p14="http://schemas.microsoft.com/office/powerpoint/2010/main" val="302975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ADACA4-4DA1-5370-C962-0D055F30D01E}"/>
              </a:ext>
            </a:extLst>
          </p:cNvPr>
          <p:cNvSpPr txBox="1"/>
          <p:nvPr/>
        </p:nvSpPr>
        <p:spPr>
          <a:xfrm>
            <a:off x="843902" y="517471"/>
            <a:ext cx="10044952" cy="523220"/>
          </a:xfrm>
          <a:prstGeom prst="rect">
            <a:avLst/>
          </a:prstGeom>
          <a:noFill/>
        </p:spPr>
        <p:txBody>
          <a:bodyPr wrap="square" rtlCol="0">
            <a:spAutoFit/>
          </a:bodyPr>
          <a:lstStyle/>
          <a:p>
            <a:pPr algn="ctr"/>
            <a:r>
              <a:rPr lang="en-US" sz="2800" b="1" dirty="0">
                <a:solidFill>
                  <a:srgbClr val="C00000"/>
                </a:solidFill>
                <a:latin typeface="Georgia" panose="02040502050405020303" pitchFamily="18" charset="0"/>
              </a:rPr>
              <a:t>NUTRITION</a:t>
            </a:r>
            <a:endParaRPr lang="en-IN" sz="2800" b="1" dirty="0">
              <a:ln w="10160">
                <a:solidFill>
                  <a:schemeClr val="accent5"/>
                </a:solidFill>
                <a:prstDash val="solid"/>
              </a:ln>
              <a:solidFill>
                <a:srgbClr val="C00000"/>
              </a:solidFill>
              <a:effectLst>
                <a:outerShdw blurRad="38100" dist="22860" dir="5400000" algn="tl" rotWithShape="0">
                  <a:srgbClr val="000000">
                    <a:alpha val="30000"/>
                  </a:srgbClr>
                </a:outerShdw>
              </a:effectLst>
              <a:latin typeface="Georgia" panose="02040502050405020303" pitchFamily="18" charset="0"/>
            </a:endParaRPr>
          </a:p>
        </p:txBody>
      </p:sp>
      <p:sp>
        <p:nvSpPr>
          <p:cNvPr id="3" name="TextBox 2">
            <a:extLst>
              <a:ext uri="{FF2B5EF4-FFF2-40B4-BE49-F238E27FC236}">
                <a16:creationId xmlns:a16="http://schemas.microsoft.com/office/drawing/2014/main" id="{32E4D705-D5DA-5DC2-F4A6-73F4A0D85CDD}"/>
              </a:ext>
            </a:extLst>
          </p:cNvPr>
          <p:cNvSpPr txBox="1"/>
          <p:nvPr/>
        </p:nvSpPr>
        <p:spPr>
          <a:xfrm>
            <a:off x="843902" y="1040691"/>
            <a:ext cx="10702779" cy="1288366"/>
          </a:xfrm>
          <a:prstGeom prst="rect">
            <a:avLst/>
          </a:prstGeom>
          <a:noFill/>
        </p:spPr>
        <p:txBody>
          <a:bodyPr wrap="square" rtlCol="0">
            <a:spAutoFit/>
          </a:bodyPr>
          <a:lstStyle/>
          <a:p>
            <a:pPr algn="just">
              <a:lnSpc>
                <a:spcPct val="150000"/>
              </a:lnSpc>
            </a:pPr>
            <a:r>
              <a:rPr lang="en-US" dirty="0">
                <a:solidFill>
                  <a:srgbClr val="0000CC"/>
                </a:solidFill>
                <a:latin typeface="Georgia" panose="02040502050405020303" pitchFamily="18" charset="0"/>
              </a:rPr>
              <a:t>Nutrition is the biochemical and physiological process by which an organism uses food to support its life. It provides organisms with nutrients, which can be metabolized to create energy and chemical structures. </a:t>
            </a:r>
          </a:p>
        </p:txBody>
      </p:sp>
      <p:sp>
        <p:nvSpPr>
          <p:cNvPr id="4" name="TextBox 3">
            <a:extLst>
              <a:ext uri="{FF2B5EF4-FFF2-40B4-BE49-F238E27FC236}">
                <a16:creationId xmlns:a16="http://schemas.microsoft.com/office/drawing/2014/main" id="{EB41B039-55EA-8534-164F-21623DD2A344}"/>
              </a:ext>
            </a:extLst>
          </p:cNvPr>
          <p:cNvSpPr txBox="1"/>
          <p:nvPr/>
        </p:nvSpPr>
        <p:spPr>
          <a:xfrm>
            <a:off x="645319" y="2067447"/>
            <a:ext cx="10044952" cy="523220"/>
          </a:xfrm>
          <a:prstGeom prst="rect">
            <a:avLst/>
          </a:prstGeom>
          <a:noFill/>
        </p:spPr>
        <p:txBody>
          <a:bodyPr wrap="square" rtlCol="0">
            <a:spAutoFit/>
          </a:bodyPr>
          <a:lstStyle/>
          <a:p>
            <a:pPr algn="ctr"/>
            <a:r>
              <a:rPr lang="en-US" sz="2800" b="1" dirty="0">
                <a:solidFill>
                  <a:srgbClr val="C00000"/>
                </a:solidFill>
                <a:latin typeface="Georgia" panose="02040502050405020303" pitchFamily="18" charset="0"/>
              </a:rPr>
              <a:t>TYPES OF NUTRITION</a:t>
            </a:r>
            <a:endParaRPr lang="en-IN" sz="2800" b="1" dirty="0">
              <a:ln w="10160">
                <a:solidFill>
                  <a:schemeClr val="accent5"/>
                </a:solidFill>
                <a:prstDash val="solid"/>
              </a:ln>
              <a:solidFill>
                <a:srgbClr val="C00000"/>
              </a:solidFill>
              <a:effectLst>
                <a:outerShdw blurRad="38100" dist="22860" dir="5400000" algn="tl" rotWithShape="0">
                  <a:srgbClr val="000000">
                    <a:alpha val="30000"/>
                  </a:srgbClr>
                </a:outerShdw>
              </a:effectLst>
              <a:latin typeface="Georgia" panose="02040502050405020303" pitchFamily="18" charset="0"/>
            </a:endParaRPr>
          </a:p>
        </p:txBody>
      </p:sp>
      <p:pic>
        <p:nvPicPr>
          <p:cNvPr id="5" name="Picture 4">
            <a:extLst>
              <a:ext uri="{FF2B5EF4-FFF2-40B4-BE49-F238E27FC236}">
                <a16:creationId xmlns:a16="http://schemas.microsoft.com/office/drawing/2014/main" id="{127D6697-FDE8-4A17-1419-B86C8971145C}"/>
              </a:ext>
            </a:extLst>
          </p:cNvPr>
          <p:cNvPicPr>
            <a:picLocks noChangeAspect="1"/>
          </p:cNvPicPr>
          <p:nvPr/>
        </p:nvPicPr>
        <p:blipFill>
          <a:blip r:embed="rId2"/>
          <a:stretch>
            <a:fillRect/>
          </a:stretch>
        </p:blipFill>
        <p:spPr>
          <a:xfrm>
            <a:off x="2495550" y="2603205"/>
            <a:ext cx="7200900" cy="3382030"/>
          </a:xfrm>
          <a:prstGeom prst="rect">
            <a:avLst/>
          </a:prstGeom>
        </p:spPr>
      </p:pic>
    </p:spTree>
    <p:extLst>
      <p:ext uri="{BB962C8B-B14F-4D97-AF65-F5344CB8AC3E}">
        <p14:creationId xmlns:p14="http://schemas.microsoft.com/office/powerpoint/2010/main" val="10228076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48A538-7DF9-B254-DE83-A097812CAAC3}"/>
              </a:ext>
            </a:extLst>
          </p:cNvPr>
          <p:cNvPicPr>
            <a:picLocks noChangeAspect="1"/>
          </p:cNvPicPr>
          <p:nvPr/>
        </p:nvPicPr>
        <p:blipFill>
          <a:blip r:embed="rId2"/>
          <a:stretch>
            <a:fillRect/>
          </a:stretch>
        </p:blipFill>
        <p:spPr>
          <a:xfrm>
            <a:off x="634774" y="648875"/>
            <a:ext cx="5699353" cy="5566188"/>
          </a:xfrm>
          <a:prstGeom prst="rect">
            <a:avLst/>
          </a:prstGeom>
        </p:spPr>
      </p:pic>
      <p:pic>
        <p:nvPicPr>
          <p:cNvPr id="3" name="Picture 2">
            <a:extLst>
              <a:ext uri="{FF2B5EF4-FFF2-40B4-BE49-F238E27FC236}">
                <a16:creationId xmlns:a16="http://schemas.microsoft.com/office/drawing/2014/main" id="{D5045C63-5E81-6F0A-EB02-E951E16B1954}"/>
              </a:ext>
            </a:extLst>
          </p:cNvPr>
          <p:cNvPicPr>
            <a:picLocks noChangeAspect="1"/>
          </p:cNvPicPr>
          <p:nvPr/>
        </p:nvPicPr>
        <p:blipFill rotWithShape="1">
          <a:blip r:embed="rId3"/>
          <a:srcRect l="1840" t="7708" r="1227" b="3750"/>
          <a:stretch/>
        </p:blipFill>
        <p:spPr>
          <a:xfrm>
            <a:off x="6334127" y="648875"/>
            <a:ext cx="4972050" cy="5414961"/>
          </a:xfrm>
          <a:prstGeom prst="rect">
            <a:avLst/>
          </a:prstGeom>
        </p:spPr>
      </p:pic>
    </p:spTree>
    <p:extLst>
      <p:ext uri="{BB962C8B-B14F-4D97-AF65-F5344CB8AC3E}">
        <p14:creationId xmlns:p14="http://schemas.microsoft.com/office/powerpoint/2010/main" val="20073462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3D00D4-8F89-4CAD-0D15-C2C79F61864F}"/>
              </a:ext>
            </a:extLst>
          </p:cNvPr>
          <p:cNvPicPr>
            <a:picLocks noChangeAspect="1"/>
          </p:cNvPicPr>
          <p:nvPr/>
        </p:nvPicPr>
        <p:blipFill rotWithShape="1">
          <a:blip r:embed="rId2">
            <a:extLst>
              <a:ext uri="{28A0092B-C50C-407E-A947-70E740481C1C}">
                <a14:useLocalDpi xmlns:a14="http://schemas.microsoft.com/office/drawing/2010/main" val="0"/>
              </a:ext>
            </a:extLst>
          </a:blip>
          <a:srcRect t="6655"/>
          <a:stretch/>
        </p:blipFill>
        <p:spPr>
          <a:xfrm>
            <a:off x="642627" y="614362"/>
            <a:ext cx="5772461" cy="5643563"/>
          </a:xfrm>
          <a:prstGeom prst="rect">
            <a:avLst/>
          </a:prstGeom>
        </p:spPr>
      </p:pic>
      <p:pic>
        <p:nvPicPr>
          <p:cNvPr id="5" name="Picture 4">
            <a:extLst>
              <a:ext uri="{FF2B5EF4-FFF2-40B4-BE49-F238E27FC236}">
                <a16:creationId xmlns:a16="http://schemas.microsoft.com/office/drawing/2014/main" id="{73099ACC-CA5D-1565-1D86-6273118B5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5088" y="614361"/>
            <a:ext cx="5134285" cy="5643563"/>
          </a:xfrm>
          <a:prstGeom prst="rect">
            <a:avLst/>
          </a:prstGeom>
        </p:spPr>
      </p:pic>
    </p:spTree>
    <p:extLst>
      <p:ext uri="{BB962C8B-B14F-4D97-AF65-F5344CB8AC3E}">
        <p14:creationId xmlns:p14="http://schemas.microsoft.com/office/powerpoint/2010/main" val="27758392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0E98B3-4F30-083D-FBE4-EA802ED391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208" y="609351"/>
            <a:ext cx="5710580" cy="5762874"/>
          </a:xfrm>
          <a:prstGeom prst="rect">
            <a:avLst/>
          </a:prstGeom>
        </p:spPr>
      </p:pic>
      <p:pic>
        <p:nvPicPr>
          <p:cNvPr id="5" name="Picture 4">
            <a:extLst>
              <a:ext uri="{FF2B5EF4-FFF2-40B4-BE49-F238E27FC236}">
                <a16:creationId xmlns:a16="http://schemas.microsoft.com/office/drawing/2014/main" id="{8877DD33-005F-A023-506D-C9F6C886DD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788" y="609351"/>
            <a:ext cx="5301004" cy="5762874"/>
          </a:xfrm>
          <a:prstGeom prst="rect">
            <a:avLst/>
          </a:prstGeom>
        </p:spPr>
      </p:pic>
    </p:spTree>
    <p:extLst>
      <p:ext uri="{BB962C8B-B14F-4D97-AF65-F5344CB8AC3E}">
        <p14:creationId xmlns:p14="http://schemas.microsoft.com/office/powerpoint/2010/main" val="1232479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E07183-591D-2041-2E0F-E469CD236C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370" y="609353"/>
            <a:ext cx="5086075" cy="5648571"/>
          </a:xfrm>
          <a:prstGeom prst="rect">
            <a:avLst/>
          </a:prstGeom>
        </p:spPr>
      </p:pic>
      <p:pic>
        <p:nvPicPr>
          <p:cNvPr id="5" name="Picture 4">
            <a:extLst>
              <a:ext uri="{FF2B5EF4-FFF2-40B4-BE49-F238E27FC236}">
                <a16:creationId xmlns:a16="http://schemas.microsoft.com/office/drawing/2014/main" id="{41D7C742-D825-8168-4718-49290AD914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4445" y="600076"/>
            <a:ext cx="5849185" cy="5648570"/>
          </a:xfrm>
          <a:prstGeom prst="rect">
            <a:avLst/>
          </a:prstGeom>
        </p:spPr>
      </p:pic>
    </p:spTree>
    <p:extLst>
      <p:ext uri="{BB962C8B-B14F-4D97-AF65-F5344CB8AC3E}">
        <p14:creationId xmlns:p14="http://schemas.microsoft.com/office/powerpoint/2010/main" val="18635023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6DCEBA-2DE6-6111-E1A2-917CB5520B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085" y="628412"/>
            <a:ext cx="6134956" cy="3400900"/>
          </a:xfrm>
          <a:prstGeom prst="rect">
            <a:avLst/>
          </a:prstGeom>
        </p:spPr>
      </p:pic>
      <p:pic>
        <p:nvPicPr>
          <p:cNvPr id="5" name="Picture 4">
            <a:extLst>
              <a:ext uri="{FF2B5EF4-FFF2-40B4-BE49-F238E27FC236}">
                <a16:creationId xmlns:a16="http://schemas.microsoft.com/office/drawing/2014/main" id="{BDDF6C25-EA58-DEED-C281-D1527E5AD5A7}"/>
              </a:ext>
            </a:extLst>
          </p:cNvPr>
          <p:cNvPicPr>
            <a:picLocks noChangeAspect="1"/>
          </p:cNvPicPr>
          <p:nvPr/>
        </p:nvPicPr>
        <p:blipFill rotWithShape="1">
          <a:blip r:embed="rId3">
            <a:extLst>
              <a:ext uri="{28A0092B-C50C-407E-A947-70E740481C1C}">
                <a14:useLocalDpi xmlns:a14="http://schemas.microsoft.com/office/drawing/2010/main" val="0"/>
              </a:ext>
            </a:extLst>
          </a:blip>
          <a:srcRect l="1" r="158" b="70591"/>
          <a:stretch/>
        </p:blipFill>
        <p:spPr>
          <a:xfrm>
            <a:off x="671085" y="4029312"/>
            <a:ext cx="6277414" cy="1885713"/>
          </a:xfrm>
          <a:prstGeom prst="rect">
            <a:avLst/>
          </a:prstGeom>
        </p:spPr>
      </p:pic>
      <p:pic>
        <p:nvPicPr>
          <p:cNvPr id="7" name="Picture 6">
            <a:extLst>
              <a:ext uri="{FF2B5EF4-FFF2-40B4-BE49-F238E27FC236}">
                <a16:creationId xmlns:a16="http://schemas.microsoft.com/office/drawing/2014/main" id="{7CA46CB8-C547-6A88-4C60-5F1492B45EBA}"/>
              </a:ext>
            </a:extLst>
          </p:cNvPr>
          <p:cNvPicPr>
            <a:picLocks noChangeAspect="1"/>
          </p:cNvPicPr>
          <p:nvPr/>
        </p:nvPicPr>
        <p:blipFill rotWithShape="1">
          <a:blip r:embed="rId3">
            <a:extLst>
              <a:ext uri="{28A0092B-C50C-407E-A947-70E740481C1C}">
                <a14:useLocalDpi xmlns:a14="http://schemas.microsoft.com/office/drawing/2010/main" val="0"/>
              </a:ext>
            </a:extLst>
          </a:blip>
          <a:srcRect t="42317"/>
          <a:stretch/>
        </p:blipFill>
        <p:spPr>
          <a:xfrm>
            <a:off x="6806041" y="628412"/>
            <a:ext cx="4719637" cy="4372214"/>
          </a:xfrm>
          <a:prstGeom prst="rect">
            <a:avLst/>
          </a:prstGeom>
        </p:spPr>
      </p:pic>
    </p:spTree>
    <p:extLst>
      <p:ext uri="{BB962C8B-B14F-4D97-AF65-F5344CB8AC3E}">
        <p14:creationId xmlns:p14="http://schemas.microsoft.com/office/powerpoint/2010/main" val="2684134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1D519E-E192-0019-E8CC-D3D0D7DD22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138" y="736771"/>
            <a:ext cx="10044112" cy="5384458"/>
          </a:xfrm>
          <a:prstGeom prst="rect">
            <a:avLst/>
          </a:prstGeom>
        </p:spPr>
      </p:pic>
    </p:spTree>
    <p:extLst>
      <p:ext uri="{BB962C8B-B14F-4D97-AF65-F5344CB8AC3E}">
        <p14:creationId xmlns:p14="http://schemas.microsoft.com/office/powerpoint/2010/main" val="17269029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A140B6-B7EB-2C22-2225-472F108EDD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268" y="633094"/>
            <a:ext cx="5710670" cy="5539106"/>
          </a:xfrm>
          <a:prstGeom prst="rect">
            <a:avLst/>
          </a:prstGeom>
        </p:spPr>
      </p:pic>
      <p:pic>
        <p:nvPicPr>
          <p:cNvPr id="3" name="Picture 2">
            <a:extLst>
              <a:ext uri="{FF2B5EF4-FFF2-40B4-BE49-F238E27FC236}">
                <a16:creationId xmlns:a16="http://schemas.microsoft.com/office/drawing/2014/main" id="{F4B021D7-214D-FFF4-EB66-3CB2183D7744}"/>
              </a:ext>
            </a:extLst>
          </p:cNvPr>
          <p:cNvPicPr>
            <a:picLocks noChangeAspect="1"/>
          </p:cNvPicPr>
          <p:nvPr/>
        </p:nvPicPr>
        <p:blipFill rotWithShape="1">
          <a:blip r:embed="rId3"/>
          <a:srcRect l="8849" t="8427" r="8835" b="6741"/>
          <a:stretch/>
        </p:blipFill>
        <p:spPr>
          <a:xfrm>
            <a:off x="6357939" y="685800"/>
            <a:ext cx="5186794" cy="5486400"/>
          </a:xfrm>
          <a:prstGeom prst="rect">
            <a:avLst/>
          </a:prstGeom>
        </p:spPr>
      </p:pic>
    </p:spTree>
    <p:extLst>
      <p:ext uri="{BB962C8B-B14F-4D97-AF65-F5344CB8AC3E}">
        <p14:creationId xmlns:p14="http://schemas.microsoft.com/office/powerpoint/2010/main" val="30591634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8C17FE-10E0-072A-438A-ABB9153BBC14}"/>
              </a:ext>
            </a:extLst>
          </p:cNvPr>
          <p:cNvPicPr>
            <a:picLocks noChangeAspect="1"/>
          </p:cNvPicPr>
          <p:nvPr/>
        </p:nvPicPr>
        <p:blipFill>
          <a:blip r:embed="rId2"/>
          <a:stretch>
            <a:fillRect/>
          </a:stretch>
        </p:blipFill>
        <p:spPr>
          <a:xfrm>
            <a:off x="528636" y="559593"/>
            <a:ext cx="10887075" cy="5738814"/>
          </a:xfrm>
          <a:prstGeom prst="rect">
            <a:avLst/>
          </a:prstGeom>
        </p:spPr>
      </p:pic>
    </p:spTree>
    <p:extLst>
      <p:ext uri="{BB962C8B-B14F-4D97-AF65-F5344CB8AC3E}">
        <p14:creationId xmlns:p14="http://schemas.microsoft.com/office/powerpoint/2010/main" val="36480915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C5D1DE-A064-C3F4-09EE-26F925749DB2}"/>
              </a:ext>
            </a:extLst>
          </p:cNvPr>
          <p:cNvSpPr txBox="1"/>
          <p:nvPr/>
        </p:nvSpPr>
        <p:spPr>
          <a:xfrm>
            <a:off x="843902" y="517471"/>
            <a:ext cx="10044952" cy="954107"/>
          </a:xfrm>
          <a:prstGeom prst="rect">
            <a:avLst/>
          </a:prstGeom>
          <a:noFill/>
        </p:spPr>
        <p:txBody>
          <a:bodyPr wrap="square" rtlCol="0">
            <a:spAutoFit/>
          </a:bodyPr>
          <a:lstStyle/>
          <a:p>
            <a:pPr algn="ctr"/>
            <a:r>
              <a:rPr lang="en-US" sz="2800" b="1" dirty="0">
                <a:solidFill>
                  <a:srgbClr val="C00000"/>
                </a:solidFill>
                <a:latin typeface="Georgia" panose="02040502050405020303" pitchFamily="18" charset="0"/>
              </a:rPr>
              <a:t>APPARATUS FOR NUTRITION</a:t>
            </a:r>
          </a:p>
          <a:p>
            <a:pPr algn="ctr"/>
            <a:r>
              <a:rPr lang="en-US" sz="2800" b="1" dirty="0">
                <a:solidFill>
                  <a:srgbClr val="C00000"/>
                </a:solidFill>
                <a:latin typeface="Georgia" panose="02040502050405020303" pitchFamily="18" charset="0"/>
              </a:rPr>
              <a:t>FOOD VACULOE</a:t>
            </a:r>
            <a:endParaRPr lang="en-IN" sz="2800" b="1" dirty="0">
              <a:solidFill>
                <a:srgbClr val="C00000"/>
              </a:solidFill>
              <a:latin typeface="Georgia" panose="02040502050405020303" pitchFamily="18" charset="0"/>
            </a:endParaRPr>
          </a:p>
        </p:txBody>
      </p:sp>
      <p:sp>
        <p:nvSpPr>
          <p:cNvPr id="7" name="AutoShape 2" descr="vacuole | Definition, Structure, Function, &amp; Facts | Britannica">
            <a:extLst>
              <a:ext uri="{FF2B5EF4-FFF2-40B4-BE49-F238E27FC236}">
                <a16:creationId xmlns:a16="http://schemas.microsoft.com/office/drawing/2014/main" id="{8F7ACBBA-1F9E-A18F-5484-AEF58908D78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8" name="Picture 7">
            <a:extLst>
              <a:ext uri="{FF2B5EF4-FFF2-40B4-BE49-F238E27FC236}">
                <a16:creationId xmlns:a16="http://schemas.microsoft.com/office/drawing/2014/main" id="{AD1CE5FE-3FB4-4B78-C5FA-6737C8E1FFE7}"/>
              </a:ext>
            </a:extLst>
          </p:cNvPr>
          <p:cNvPicPr>
            <a:picLocks noChangeAspect="1"/>
          </p:cNvPicPr>
          <p:nvPr/>
        </p:nvPicPr>
        <p:blipFill>
          <a:blip r:embed="rId2"/>
          <a:stretch>
            <a:fillRect/>
          </a:stretch>
        </p:blipFill>
        <p:spPr>
          <a:xfrm>
            <a:off x="2742985" y="1471578"/>
            <a:ext cx="5658065" cy="4586322"/>
          </a:xfrm>
          <a:prstGeom prst="rect">
            <a:avLst/>
          </a:prstGeom>
        </p:spPr>
      </p:pic>
    </p:spTree>
    <p:extLst>
      <p:ext uri="{BB962C8B-B14F-4D97-AF65-F5344CB8AC3E}">
        <p14:creationId xmlns:p14="http://schemas.microsoft.com/office/powerpoint/2010/main" val="22127852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9AB6C6-7741-0420-78E1-3346B54E1DB6}"/>
              </a:ext>
            </a:extLst>
          </p:cNvPr>
          <p:cNvPicPr>
            <a:picLocks noChangeAspect="1"/>
          </p:cNvPicPr>
          <p:nvPr/>
        </p:nvPicPr>
        <p:blipFill>
          <a:blip r:embed="rId3"/>
          <a:stretch>
            <a:fillRect/>
          </a:stretch>
        </p:blipFill>
        <p:spPr>
          <a:xfrm>
            <a:off x="6524625" y="3181419"/>
            <a:ext cx="5086349" cy="3088603"/>
          </a:xfrm>
          <a:prstGeom prst="rect">
            <a:avLst/>
          </a:prstGeom>
        </p:spPr>
      </p:pic>
      <p:sp>
        <p:nvSpPr>
          <p:cNvPr id="4" name="TextBox 3">
            <a:extLst>
              <a:ext uri="{FF2B5EF4-FFF2-40B4-BE49-F238E27FC236}">
                <a16:creationId xmlns:a16="http://schemas.microsoft.com/office/drawing/2014/main" id="{0040FE7B-0027-4B39-5691-F8249FE54E23}"/>
              </a:ext>
            </a:extLst>
          </p:cNvPr>
          <p:cNvSpPr txBox="1"/>
          <p:nvPr/>
        </p:nvSpPr>
        <p:spPr>
          <a:xfrm>
            <a:off x="744610" y="646558"/>
            <a:ext cx="10702779" cy="2534861"/>
          </a:xfrm>
          <a:prstGeom prst="rect">
            <a:avLst/>
          </a:prstGeom>
          <a:noFill/>
        </p:spPr>
        <p:txBody>
          <a:bodyPr wrap="square" rtlCol="0">
            <a:spAutoFit/>
          </a:bodyPr>
          <a:lstStyle/>
          <a:p>
            <a:pPr algn="just">
              <a:lnSpc>
                <a:spcPct val="150000"/>
              </a:lnSpc>
            </a:pPr>
            <a:r>
              <a:rPr lang="en-US" dirty="0">
                <a:solidFill>
                  <a:srgbClr val="0000CC"/>
                </a:solidFill>
                <a:latin typeface="Georgia" panose="02040502050405020303" pitchFamily="18" charset="0"/>
              </a:rPr>
              <a:t> </a:t>
            </a:r>
            <a:r>
              <a:rPr lang="en-US" dirty="0">
                <a:solidFill>
                  <a:srgbClr val="FF0000"/>
                </a:solidFill>
                <a:latin typeface="Georgia" panose="02040502050405020303" pitchFamily="18" charset="0"/>
              </a:rPr>
              <a:t>Food vacuoles </a:t>
            </a:r>
            <a:r>
              <a:rPr lang="en-US" dirty="0">
                <a:solidFill>
                  <a:srgbClr val="0000CC"/>
                </a:solidFill>
                <a:latin typeface="Georgia" panose="02040502050405020303" pitchFamily="18" charset="0"/>
              </a:rPr>
              <a:t>are formed as a result of the </a:t>
            </a:r>
            <a:r>
              <a:rPr lang="en-US" dirty="0">
                <a:solidFill>
                  <a:srgbClr val="FF0000"/>
                </a:solidFill>
                <a:latin typeface="Georgia" panose="02040502050405020303" pitchFamily="18" charset="0"/>
              </a:rPr>
              <a:t>fusion of lysosomes and phagosomes</a:t>
            </a:r>
            <a:r>
              <a:rPr lang="en-US" dirty="0">
                <a:solidFill>
                  <a:srgbClr val="0000CC"/>
                </a:solidFill>
                <a:latin typeface="Georgia" panose="02040502050405020303" pitchFamily="18" charset="0"/>
              </a:rPr>
              <a:t>. They perform different kinds of functions such as </a:t>
            </a:r>
            <a:r>
              <a:rPr lang="en-US" dirty="0">
                <a:solidFill>
                  <a:srgbClr val="FF0000"/>
                </a:solidFill>
                <a:latin typeface="Georgia" panose="02040502050405020303" pitchFamily="18" charset="0"/>
              </a:rPr>
              <a:t>ingestion, storage, and excretion of excess </a:t>
            </a:r>
            <a:r>
              <a:rPr lang="en-US" dirty="0">
                <a:solidFill>
                  <a:srgbClr val="0000CC"/>
                </a:solidFill>
                <a:latin typeface="Georgia" panose="02040502050405020303" pitchFamily="18" charset="0"/>
              </a:rPr>
              <a:t>water. It is mainly present in </a:t>
            </a:r>
            <a:r>
              <a:rPr lang="en-US" dirty="0">
                <a:solidFill>
                  <a:srgbClr val="FF0000"/>
                </a:solidFill>
                <a:latin typeface="Georgia" panose="02040502050405020303" pitchFamily="18" charset="0"/>
              </a:rPr>
              <a:t>unicellular protozoans </a:t>
            </a:r>
            <a:r>
              <a:rPr lang="en-US" dirty="0">
                <a:solidFill>
                  <a:srgbClr val="0000CC"/>
                </a:solidFill>
                <a:latin typeface="Georgia" panose="02040502050405020303" pitchFamily="18" charset="0"/>
              </a:rPr>
              <a:t>which includes </a:t>
            </a:r>
            <a:r>
              <a:rPr lang="en-US" dirty="0">
                <a:solidFill>
                  <a:srgbClr val="FF0000"/>
                </a:solidFill>
                <a:latin typeface="Georgia" panose="02040502050405020303" pitchFamily="18" charset="0"/>
              </a:rPr>
              <a:t>plasmodium, amoeba</a:t>
            </a:r>
            <a:r>
              <a:rPr lang="en-US" dirty="0">
                <a:solidFill>
                  <a:srgbClr val="0000CC"/>
                </a:solidFill>
                <a:latin typeface="Georgia" panose="02040502050405020303" pitchFamily="18" charset="0"/>
              </a:rPr>
              <a:t>, etc. In biology, a vacuole is termed as a space in a cell that is fully empty of cytoplasm. It is a lined membrane filled with fluid. Vacuoles are usually </a:t>
            </a:r>
            <a:r>
              <a:rPr lang="en-US" dirty="0">
                <a:solidFill>
                  <a:srgbClr val="FF0000"/>
                </a:solidFill>
                <a:latin typeface="Georgia" panose="02040502050405020303" pitchFamily="18" charset="0"/>
              </a:rPr>
              <a:t>cytoplasmic organs</a:t>
            </a:r>
            <a:r>
              <a:rPr lang="en-US" dirty="0">
                <a:solidFill>
                  <a:srgbClr val="0000CC"/>
                </a:solidFill>
                <a:latin typeface="Georgia" panose="02040502050405020303" pitchFamily="18" charset="0"/>
              </a:rPr>
              <a:t>. In-plant cells large central vacuoles are found. It enables them to attain a large size without accumulating bulk, which makes metabolism difficult. </a:t>
            </a:r>
          </a:p>
        </p:txBody>
      </p:sp>
      <p:pic>
        <p:nvPicPr>
          <p:cNvPr id="8" name="Picture 7">
            <a:extLst>
              <a:ext uri="{FF2B5EF4-FFF2-40B4-BE49-F238E27FC236}">
                <a16:creationId xmlns:a16="http://schemas.microsoft.com/office/drawing/2014/main" id="{71770878-68E2-681B-F3EC-F9222DC18800}"/>
              </a:ext>
            </a:extLst>
          </p:cNvPr>
          <p:cNvPicPr>
            <a:picLocks noChangeAspect="1"/>
          </p:cNvPicPr>
          <p:nvPr/>
        </p:nvPicPr>
        <p:blipFill rotWithShape="1">
          <a:blip r:embed="rId4"/>
          <a:srcRect l="7953" t="10240" r="7842" b="18333"/>
          <a:stretch/>
        </p:blipFill>
        <p:spPr>
          <a:xfrm>
            <a:off x="1628773" y="3242809"/>
            <a:ext cx="4300539" cy="2902412"/>
          </a:xfrm>
          <a:prstGeom prst="rect">
            <a:avLst/>
          </a:prstGeom>
        </p:spPr>
      </p:pic>
    </p:spTree>
    <p:extLst>
      <p:ext uri="{BB962C8B-B14F-4D97-AF65-F5344CB8AC3E}">
        <p14:creationId xmlns:p14="http://schemas.microsoft.com/office/powerpoint/2010/main" val="27785788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F26B0A-7651-E352-992B-18E6870F2FFA}"/>
              </a:ext>
            </a:extLst>
          </p:cNvPr>
          <p:cNvSpPr txBox="1"/>
          <p:nvPr/>
        </p:nvSpPr>
        <p:spPr>
          <a:xfrm>
            <a:off x="766762" y="730408"/>
            <a:ext cx="10658475" cy="5397183"/>
          </a:xfrm>
          <a:prstGeom prst="rect">
            <a:avLst/>
          </a:prstGeom>
          <a:noFill/>
        </p:spPr>
        <p:txBody>
          <a:bodyPr wrap="square">
            <a:spAutoFit/>
          </a:bodyPr>
          <a:lstStyle/>
          <a:p>
            <a:r>
              <a:rPr lang="en-US" sz="2400" b="1" dirty="0">
                <a:solidFill>
                  <a:srgbClr val="C00000"/>
                </a:solidFill>
                <a:latin typeface="Georgia" panose="02040502050405020303" pitchFamily="18" charset="0"/>
              </a:rPr>
              <a:t>Structure of Food Vacuole</a:t>
            </a:r>
            <a:endParaRPr lang="en-US" sz="2400" dirty="0">
              <a:solidFill>
                <a:srgbClr val="0000CC"/>
              </a:solidFill>
              <a:latin typeface="Georgia" panose="02040502050405020303" pitchFamily="18" charset="0"/>
            </a:endParaRPr>
          </a:p>
          <a:p>
            <a:pPr algn="just">
              <a:lnSpc>
                <a:spcPct val="150000"/>
              </a:lnSpc>
            </a:pPr>
            <a:r>
              <a:rPr lang="en-US" dirty="0">
                <a:solidFill>
                  <a:srgbClr val="0000CC"/>
                </a:solidFill>
                <a:latin typeface="Georgia" panose="02040502050405020303" pitchFamily="18" charset="0"/>
              </a:rPr>
              <a:t>Food Vacuoles have </a:t>
            </a:r>
            <a:r>
              <a:rPr lang="en-US" dirty="0">
                <a:solidFill>
                  <a:srgbClr val="FF0000"/>
                </a:solidFill>
                <a:latin typeface="Georgia" panose="02040502050405020303" pitchFamily="18" charset="0"/>
              </a:rPr>
              <a:t>no specific or basic size or shape</a:t>
            </a:r>
            <a:r>
              <a:rPr lang="en-US" dirty="0">
                <a:solidFill>
                  <a:srgbClr val="0000CC"/>
                </a:solidFill>
                <a:latin typeface="Georgia" panose="02040502050405020303" pitchFamily="18" charset="0"/>
              </a:rPr>
              <a:t>. Food Vacuole’s structure </a:t>
            </a:r>
            <a:r>
              <a:rPr lang="en-US" dirty="0">
                <a:solidFill>
                  <a:srgbClr val="FF0000"/>
                </a:solidFill>
                <a:latin typeface="Georgia" panose="02040502050405020303" pitchFamily="18" charset="0"/>
              </a:rPr>
              <a:t>varies </a:t>
            </a:r>
            <a:r>
              <a:rPr lang="en-US" dirty="0">
                <a:solidFill>
                  <a:srgbClr val="0000CC"/>
                </a:solidFill>
                <a:latin typeface="Georgia" panose="02040502050405020303" pitchFamily="18" charset="0"/>
              </a:rPr>
              <a:t>according to the </a:t>
            </a:r>
            <a:r>
              <a:rPr lang="en-US" dirty="0">
                <a:solidFill>
                  <a:srgbClr val="FF0000"/>
                </a:solidFill>
                <a:latin typeface="Georgia" panose="02040502050405020303" pitchFamily="18" charset="0"/>
              </a:rPr>
              <a:t>need and requirements of the cells</a:t>
            </a:r>
            <a:r>
              <a:rPr lang="en-US" dirty="0">
                <a:solidFill>
                  <a:srgbClr val="0000CC"/>
                </a:solidFill>
                <a:latin typeface="Georgia" panose="02040502050405020303" pitchFamily="18" charset="0"/>
              </a:rPr>
              <a:t>.</a:t>
            </a:r>
          </a:p>
          <a:p>
            <a:pPr algn="just">
              <a:lnSpc>
                <a:spcPct val="150000"/>
              </a:lnSpc>
            </a:pPr>
            <a:r>
              <a:rPr lang="en-US" dirty="0">
                <a:solidFill>
                  <a:srgbClr val="0000CC"/>
                </a:solidFill>
                <a:latin typeface="Georgia" panose="02040502050405020303" pitchFamily="18" charset="0"/>
              </a:rPr>
              <a:t>In the actively </a:t>
            </a:r>
            <a:r>
              <a:rPr lang="en-US" dirty="0">
                <a:solidFill>
                  <a:srgbClr val="FF0000"/>
                </a:solidFill>
                <a:latin typeface="Georgia" panose="02040502050405020303" pitchFamily="18" charset="0"/>
              </a:rPr>
              <a:t>dividing and immature plant cells </a:t>
            </a:r>
            <a:r>
              <a:rPr lang="en-US" dirty="0">
                <a:solidFill>
                  <a:srgbClr val="0000CC"/>
                </a:solidFill>
                <a:latin typeface="Georgia" panose="02040502050405020303" pitchFamily="18" charset="0"/>
              </a:rPr>
              <a:t>these </a:t>
            </a:r>
            <a:r>
              <a:rPr lang="en-US" dirty="0">
                <a:solidFill>
                  <a:srgbClr val="FF0000"/>
                </a:solidFill>
                <a:latin typeface="Georgia" panose="02040502050405020303" pitchFamily="18" charset="0"/>
              </a:rPr>
              <a:t>vacuoles are quite small</a:t>
            </a:r>
            <a:r>
              <a:rPr lang="en-US" dirty="0">
                <a:solidFill>
                  <a:srgbClr val="0000CC"/>
                </a:solidFill>
                <a:latin typeface="Georgia" panose="02040502050405020303" pitchFamily="18" charset="0"/>
              </a:rPr>
              <a:t>. They arise priorly in young dividing cells, generally by progressive fusion of vesicles which are derived from Golgi apparatus.</a:t>
            </a:r>
          </a:p>
          <a:p>
            <a:pPr algn="just">
              <a:lnSpc>
                <a:spcPct val="150000"/>
              </a:lnSpc>
            </a:pPr>
            <a:r>
              <a:rPr lang="en-US" dirty="0">
                <a:solidFill>
                  <a:srgbClr val="0000CC"/>
                </a:solidFill>
                <a:latin typeface="Georgia" panose="02040502050405020303" pitchFamily="18" charset="0"/>
              </a:rPr>
              <a:t>The vacuole is surrounded by a </a:t>
            </a:r>
            <a:r>
              <a:rPr lang="en-US" dirty="0">
                <a:solidFill>
                  <a:srgbClr val="FF0000"/>
                </a:solidFill>
                <a:latin typeface="Georgia" panose="02040502050405020303" pitchFamily="18" charset="0"/>
              </a:rPr>
              <a:t>cell membrane </a:t>
            </a:r>
            <a:r>
              <a:rPr lang="en-US" dirty="0">
                <a:solidFill>
                  <a:srgbClr val="0000CC"/>
                </a:solidFill>
                <a:latin typeface="Georgia" panose="02040502050405020303" pitchFamily="18" charset="0"/>
              </a:rPr>
              <a:t>which is called a </a:t>
            </a:r>
            <a:r>
              <a:rPr lang="en-US" dirty="0">
                <a:solidFill>
                  <a:srgbClr val="FF0000"/>
                </a:solidFill>
                <a:latin typeface="Georgia" panose="02040502050405020303" pitchFamily="18" charset="0"/>
              </a:rPr>
              <a:t>vacuolar or tonoplast </a:t>
            </a:r>
            <a:r>
              <a:rPr lang="en-US" dirty="0">
                <a:solidFill>
                  <a:srgbClr val="0000CC"/>
                </a:solidFill>
                <a:latin typeface="Georgia" panose="02040502050405020303" pitchFamily="18" charset="0"/>
              </a:rPr>
              <a:t>membrane which is filled with the </a:t>
            </a:r>
            <a:r>
              <a:rPr lang="en-US" dirty="0">
                <a:solidFill>
                  <a:srgbClr val="FF0000"/>
                </a:solidFill>
                <a:latin typeface="Georgia" panose="02040502050405020303" pitchFamily="18" charset="0"/>
              </a:rPr>
              <a:t>sap of the cell.</a:t>
            </a:r>
          </a:p>
          <a:p>
            <a:pPr algn="just">
              <a:lnSpc>
                <a:spcPct val="150000"/>
              </a:lnSpc>
            </a:pPr>
            <a:r>
              <a:rPr lang="en-US" dirty="0">
                <a:solidFill>
                  <a:srgbClr val="0000CC"/>
                </a:solidFill>
                <a:latin typeface="Georgia" panose="02040502050405020303" pitchFamily="18" charset="0"/>
              </a:rPr>
              <a:t>Every vacuole is segregated from the cytoplasm with a single unit membrane which is called the </a:t>
            </a:r>
            <a:r>
              <a:rPr lang="en-US" dirty="0">
                <a:solidFill>
                  <a:srgbClr val="FF0000"/>
                </a:solidFill>
                <a:latin typeface="Georgia" panose="02040502050405020303" pitchFamily="18" charset="0"/>
              </a:rPr>
              <a:t>Tonoplast</a:t>
            </a:r>
            <a:r>
              <a:rPr lang="en-US" dirty="0">
                <a:solidFill>
                  <a:srgbClr val="0000CC"/>
                </a:solidFill>
                <a:latin typeface="Georgia" panose="02040502050405020303" pitchFamily="18" charset="0"/>
              </a:rPr>
              <a:t>. Tonoplast is a cytoplasmic membrane. It separates the vacuolar contents of the cytoplasm from the cells.  These vacuoles are functionally and structurally linked to lysosomes in animal cells and they may contain a range of </a:t>
            </a:r>
            <a:r>
              <a:rPr lang="en-US" dirty="0">
                <a:solidFill>
                  <a:srgbClr val="FF0000"/>
                </a:solidFill>
                <a:latin typeface="Georgia" panose="02040502050405020303" pitchFamily="18" charset="0"/>
              </a:rPr>
              <a:t>hydrolytic enzymes</a:t>
            </a:r>
            <a:r>
              <a:rPr lang="en-US" dirty="0">
                <a:solidFill>
                  <a:srgbClr val="0000CC"/>
                </a:solidFill>
                <a:latin typeface="Georgia" panose="02040502050405020303" pitchFamily="18" charset="0"/>
              </a:rPr>
              <a:t>.</a:t>
            </a:r>
          </a:p>
          <a:p>
            <a:pPr algn="just">
              <a:lnSpc>
                <a:spcPct val="150000"/>
              </a:lnSpc>
            </a:pPr>
            <a:r>
              <a:rPr lang="en-US" dirty="0">
                <a:solidFill>
                  <a:srgbClr val="0000CC"/>
                </a:solidFill>
                <a:latin typeface="Georgia" panose="02040502050405020303" pitchFamily="18" charset="0"/>
              </a:rPr>
              <a:t>The plant vacuoles' </a:t>
            </a:r>
            <a:r>
              <a:rPr lang="en-US" dirty="0">
                <a:solidFill>
                  <a:srgbClr val="FF0000"/>
                </a:solidFill>
                <a:latin typeface="Georgia" panose="02040502050405020303" pitchFamily="18" charset="0"/>
              </a:rPr>
              <a:t>pH may be as high as 10 </a:t>
            </a:r>
            <a:r>
              <a:rPr lang="en-US" dirty="0">
                <a:solidFill>
                  <a:srgbClr val="0000CC"/>
                </a:solidFill>
                <a:latin typeface="Georgia" panose="02040502050405020303" pitchFamily="18" charset="0"/>
              </a:rPr>
              <a:t>because of large quantities of alkaline particles and substances or low to 3 because of accumulation of acids.</a:t>
            </a:r>
            <a:endParaRPr lang="en-IN" dirty="0">
              <a:solidFill>
                <a:srgbClr val="0000CC"/>
              </a:solidFill>
              <a:latin typeface="Georgia" panose="02040502050405020303" pitchFamily="18" charset="0"/>
            </a:endParaRPr>
          </a:p>
        </p:txBody>
      </p:sp>
    </p:spTree>
    <p:extLst>
      <p:ext uri="{BB962C8B-B14F-4D97-AF65-F5344CB8AC3E}">
        <p14:creationId xmlns:p14="http://schemas.microsoft.com/office/powerpoint/2010/main" val="30442005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30826E-A8A0-C3BF-DFA7-16F5AFFDD619}"/>
              </a:ext>
            </a:extLst>
          </p:cNvPr>
          <p:cNvSpPr txBox="1"/>
          <p:nvPr/>
        </p:nvSpPr>
        <p:spPr>
          <a:xfrm>
            <a:off x="766762" y="730408"/>
            <a:ext cx="10658475" cy="5397183"/>
          </a:xfrm>
          <a:prstGeom prst="rect">
            <a:avLst/>
          </a:prstGeom>
          <a:noFill/>
        </p:spPr>
        <p:txBody>
          <a:bodyPr wrap="square">
            <a:spAutoFit/>
          </a:bodyPr>
          <a:lstStyle/>
          <a:p>
            <a:r>
              <a:rPr lang="en-US" sz="2400" b="1" dirty="0">
                <a:solidFill>
                  <a:srgbClr val="C00000"/>
                </a:solidFill>
                <a:latin typeface="Georgia" panose="02040502050405020303" pitchFamily="18" charset="0"/>
              </a:rPr>
              <a:t>Types of Vacuole</a:t>
            </a:r>
            <a:endParaRPr lang="en-US" sz="2400" dirty="0">
              <a:solidFill>
                <a:srgbClr val="0000CC"/>
              </a:solidFill>
              <a:latin typeface="Georgia" panose="02040502050405020303" pitchFamily="18" charset="0"/>
            </a:endParaRPr>
          </a:p>
          <a:p>
            <a:pPr algn="just">
              <a:lnSpc>
                <a:spcPct val="150000"/>
              </a:lnSpc>
            </a:pPr>
            <a:r>
              <a:rPr lang="en-US" b="1" dirty="0">
                <a:solidFill>
                  <a:srgbClr val="FF0000"/>
                </a:solidFill>
                <a:latin typeface="Georgia" panose="02040502050405020303" pitchFamily="18" charset="0"/>
              </a:rPr>
              <a:t>Sap Vacuoles</a:t>
            </a:r>
          </a:p>
          <a:p>
            <a:pPr algn="just">
              <a:lnSpc>
                <a:spcPct val="150000"/>
              </a:lnSpc>
            </a:pPr>
            <a:r>
              <a:rPr lang="en-US" dirty="0">
                <a:solidFill>
                  <a:srgbClr val="0000CC"/>
                </a:solidFill>
                <a:latin typeface="Georgia" panose="02040502050405020303" pitchFamily="18" charset="0"/>
              </a:rPr>
              <a:t>These are those types of vacuoles that have several transport systems to pass the different substances. Numerous small sap vacuoles are there in animal and young plant cells. In some mature plants, small vacuoles fuse to form a single large central vacuole. It occupies around 90% of the cell. The central vacuole spreads the cytoplasm of a thin peripheral layer. It facilitates rapid exchange and the surrounding environment.</a:t>
            </a:r>
          </a:p>
          <a:p>
            <a:pPr algn="just">
              <a:lnSpc>
                <a:spcPct val="150000"/>
              </a:lnSpc>
            </a:pPr>
            <a:r>
              <a:rPr lang="en-US" b="1" dirty="0">
                <a:solidFill>
                  <a:srgbClr val="FF0000"/>
                </a:solidFill>
                <a:latin typeface="Georgia" panose="02040502050405020303" pitchFamily="18" charset="0"/>
              </a:rPr>
              <a:t>Contractile Vacuoles</a:t>
            </a:r>
          </a:p>
          <a:p>
            <a:pPr algn="just">
              <a:lnSpc>
                <a:spcPct val="150000"/>
              </a:lnSpc>
            </a:pPr>
            <a:r>
              <a:rPr lang="en-US" dirty="0">
                <a:solidFill>
                  <a:srgbClr val="0000CC"/>
                </a:solidFill>
                <a:latin typeface="Georgia" panose="02040502050405020303" pitchFamily="18" charset="0"/>
              </a:rPr>
              <a:t>These are those kinds of vacuoles that occur in some algae and protist cells which are found mostly in freshwater. These are those types of contractile vacuoles which have a highly collapsible and expandable membrane. These are also connected to a few canals which are for feeding. These canals have water with or without waste products from the cytoplasm surrounding them. It pours the same into the vacuole of the contractile.</a:t>
            </a:r>
          </a:p>
        </p:txBody>
      </p:sp>
    </p:spTree>
    <p:extLst>
      <p:ext uri="{BB962C8B-B14F-4D97-AF65-F5344CB8AC3E}">
        <p14:creationId xmlns:p14="http://schemas.microsoft.com/office/powerpoint/2010/main" val="9603176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D2E90A-F800-50A9-A38C-D276B7754648}"/>
              </a:ext>
            </a:extLst>
          </p:cNvPr>
          <p:cNvPicPr>
            <a:picLocks noChangeAspect="1"/>
          </p:cNvPicPr>
          <p:nvPr/>
        </p:nvPicPr>
        <p:blipFill rotWithShape="1">
          <a:blip r:embed="rId2"/>
          <a:srcRect l="3504" r="1922" b="7143"/>
          <a:stretch/>
        </p:blipFill>
        <p:spPr>
          <a:xfrm>
            <a:off x="842963" y="871538"/>
            <a:ext cx="6229349" cy="4587190"/>
          </a:xfrm>
          <a:prstGeom prst="rect">
            <a:avLst/>
          </a:prstGeom>
        </p:spPr>
      </p:pic>
      <p:pic>
        <p:nvPicPr>
          <p:cNvPr id="3" name="Picture 2">
            <a:extLst>
              <a:ext uri="{FF2B5EF4-FFF2-40B4-BE49-F238E27FC236}">
                <a16:creationId xmlns:a16="http://schemas.microsoft.com/office/drawing/2014/main" id="{9BEF8E28-8DA0-7F1B-4AE5-80B8F48EC29C}"/>
              </a:ext>
            </a:extLst>
          </p:cNvPr>
          <p:cNvPicPr>
            <a:picLocks noChangeAspect="1"/>
          </p:cNvPicPr>
          <p:nvPr/>
        </p:nvPicPr>
        <p:blipFill rotWithShape="1">
          <a:blip r:embed="rId3"/>
          <a:srcRect l="66556" t="16244"/>
          <a:stretch/>
        </p:blipFill>
        <p:spPr>
          <a:xfrm>
            <a:off x="7715250" y="820937"/>
            <a:ext cx="3171826" cy="5216125"/>
          </a:xfrm>
          <a:prstGeom prst="rect">
            <a:avLst/>
          </a:prstGeom>
        </p:spPr>
      </p:pic>
    </p:spTree>
    <p:extLst>
      <p:ext uri="{BB962C8B-B14F-4D97-AF65-F5344CB8AC3E}">
        <p14:creationId xmlns:p14="http://schemas.microsoft.com/office/powerpoint/2010/main" val="9092514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640824-EA1F-717D-7CD4-D71D50B02EB0}"/>
              </a:ext>
            </a:extLst>
          </p:cNvPr>
          <p:cNvSpPr txBox="1"/>
          <p:nvPr/>
        </p:nvSpPr>
        <p:spPr>
          <a:xfrm>
            <a:off x="828674" y="881855"/>
            <a:ext cx="10458451" cy="4612353"/>
          </a:xfrm>
          <a:prstGeom prst="rect">
            <a:avLst/>
          </a:prstGeom>
          <a:noFill/>
        </p:spPr>
        <p:txBody>
          <a:bodyPr wrap="square">
            <a:spAutoFit/>
          </a:bodyPr>
          <a:lstStyle/>
          <a:p>
            <a:pPr algn="just">
              <a:lnSpc>
                <a:spcPct val="150000"/>
              </a:lnSpc>
            </a:pPr>
            <a:r>
              <a:rPr lang="en-US" b="1" dirty="0">
                <a:solidFill>
                  <a:srgbClr val="FF0000"/>
                </a:solidFill>
                <a:latin typeface="Georgia" panose="02040502050405020303" pitchFamily="18" charset="0"/>
              </a:rPr>
              <a:t>Food Vacuoles</a:t>
            </a:r>
          </a:p>
          <a:p>
            <a:pPr algn="just">
              <a:lnSpc>
                <a:spcPct val="150000"/>
              </a:lnSpc>
            </a:pPr>
            <a:r>
              <a:rPr lang="en-US" dirty="0">
                <a:solidFill>
                  <a:srgbClr val="0000CC"/>
                </a:solidFill>
                <a:latin typeface="Georgia" panose="02040502050405020303" pitchFamily="18" charset="0"/>
              </a:rPr>
              <a:t>These kinds of vacuoles are present in protozoan protists cells, in several lower animals, and phagocytes of higher animals. These are formed by the fusion of a lysosome and a phagosome. It has digestive enzymes with which the nutrients are digested. Then these digested materials pass out into the cytoplasm’s surroundings.</a:t>
            </a:r>
          </a:p>
          <a:p>
            <a:pPr algn="just">
              <a:lnSpc>
                <a:spcPct val="150000"/>
              </a:lnSpc>
            </a:pPr>
            <a:r>
              <a:rPr lang="en-US" b="1" dirty="0">
                <a:solidFill>
                  <a:srgbClr val="FF0000"/>
                </a:solidFill>
                <a:latin typeface="Georgia" panose="02040502050405020303" pitchFamily="18" charset="0"/>
              </a:rPr>
              <a:t>Air Vacuoles (Gas Vacuoles, Pseudo-Vacuoles)</a:t>
            </a:r>
          </a:p>
          <a:p>
            <a:pPr algn="just">
              <a:lnSpc>
                <a:spcPct val="150000"/>
              </a:lnSpc>
            </a:pPr>
            <a:r>
              <a:rPr lang="en-US" dirty="0">
                <a:solidFill>
                  <a:srgbClr val="0000CC"/>
                </a:solidFill>
                <a:latin typeface="Georgia" panose="02040502050405020303" pitchFamily="18" charset="0"/>
              </a:rPr>
              <a:t>These kinds of vacuoles are found only in Prokaryotes. This vacuole is not just a single entity, and it is as such surrounded by a common membrane. It has numerous numbers of sub-microscopic vesicles. In this, every vesicle is the one that is surrounded by a membrane of protein and encloses metabolic gases. It does not only store gases but also provides mechanical strength, buoyancy, and protection from harmful radiations.                                                                                                                                                                                                                                                    </a:t>
            </a:r>
            <a:endParaRPr lang="en-IN" dirty="0">
              <a:solidFill>
                <a:srgbClr val="0000CC"/>
              </a:solidFill>
              <a:latin typeface="Georgia" panose="02040502050405020303" pitchFamily="18" charset="0"/>
            </a:endParaRPr>
          </a:p>
        </p:txBody>
      </p:sp>
    </p:spTree>
    <p:extLst>
      <p:ext uri="{BB962C8B-B14F-4D97-AF65-F5344CB8AC3E}">
        <p14:creationId xmlns:p14="http://schemas.microsoft.com/office/powerpoint/2010/main" val="152705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19E2879-F51F-D5F0-0B28-E562C16B8638}"/>
              </a:ext>
            </a:extLst>
          </p:cNvPr>
          <p:cNvSpPr txBox="1"/>
          <p:nvPr/>
        </p:nvSpPr>
        <p:spPr>
          <a:xfrm>
            <a:off x="800100" y="612844"/>
            <a:ext cx="10658475" cy="5724644"/>
          </a:xfrm>
          <a:prstGeom prst="rect">
            <a:avLst/>
          </a:prstGeom>
          <a:noFill/>
        </p:spPr>
        <p:txBody>
          <a:bodyPr wrap="square">
            <a:spAutoFit/>
          </a:bodyPr>
          <a:lstStyle/>
          <a:p>
            <a:r>
              <a:rPr lang="en-US" sz="2400" b="1" dirty="0">
                <a:solidFill>
                  <a:srgbClr val="C00000"/>
                </a:solidFill>
                <a:latin typeface="Georgia" panose="02040502050405020303" pitchFamily="18" charset="0"/>
              </a:rPr>
              <a:t>Functions of Food Vacuole</a:t>
            </a:r>
            <a:endParaRPr lang="en-US" sz="2400" dirty="0">
              <a:solidFill>
                <a:srgbClr val="0000CC"/>
              </a:solidFill>
              <a:latin typeface="Georgia" panose="02040502050405020303" pitchFamily="18" charset="0"/>
            </a:endParaRPr>
          </a:p>
          <a:p>
            <a:r>
              <a:rPr lang="en-US" dirty="0">
                <a:solidFill>
                  <a:srgbClr val="0000CC"/>
                </a:solidFill>
                <a:latin typeface="Georgia" panose="02040502050405020303" pitchFamily="18" charset="0"/>
              </a:rPr>
              <a:t>Food vacuoles contain an enzyme called </a:t>
            </a:r>
            <a:r>
              <a:rPr lang="en-US" dirty="0">
                <a:solidFill>
                  <a:srgbClr val="FF0000"/>
                </a:solidFill>
                <a:latin typeface="Georgia" panose="02040502050405020303" pitchFamily="18" charset="0"/>
              </a:rPr>
              <a:t>hydrolyzing enzyme </a:t>
            </a:r>
            <a:r>
              <a:rPr lang="en-US" dirty="0">
                <a:solidFill>
                  <a:srgbClr val="0000CC"/>
                </a:solidFill>
                <a:latin typeface="Georgia" panose="02040502050405020303" pitchFamily="18" charset="0"/>
              </a:rPr>
              <a:t>which helps in the digestion of food.</a:t>
            </a:r>
          </a:p>
          <a:p>
            <a:endParaRPr lang="en-US" dirty="0">
              <a:solidFill>
                <a:srgbClr val="0000CC"/>
              </a:solidFill>
              <a:latin typeface="Georgia" panose="02040502050405020303" pitchFamily="18" charset="0"/>
            </a:endParaRPr>
          </a:p>
          <a:p>
            <a:r>
              <a:rPr lang="en-US" dirty="0">
                <a:solidFill>
                  <a:srgbClr val="0000CC"/>
                </a:solidFill>
                <a:latin typeface="Georgia" panose="02040502050405020303" pitchFamily="18" charset="0"/>
              </a:rPr>
              <a:t>The cell membrane forms a curve to allow the passage of food particles, when the food is captured completely inside the membrane it pushes into the cell.</a:t>
            </a:r>
          </a:p>
          <a:p>
            <a:endParaRPr lang="en-US" dirty="0">
              <a:solidFill>
                <a:srgbClr val="0000CC"/>
              </a:solidFill>
              <a:latin typeface="Georgia" panose="02040502050405020303" pitchFamily="18" charset="0"/>
            </a:endParaRPr>
          </a:p>
          <a:p>
            <a:r>
              <a:rPr lang="en-US" dirty="0">
                <a:solidFill>
                  <a:srgbClr val="0000CC"/>
                </a:solidFill>
                <a:latin typeface="Georgia" panose="02040502050405020303" pitchFamily="18" charset="0"/>
              </a:rPr>
              <a:t>Food vacuole performs the metabolic function in a way that succulent plants open their stomata and take the carbon dioxide from the atmosphere at night. This will be converted then to malic acid and stored in vacuoles until the next day. In the daytime, light energy can be used to convert it to sugar.</a:t>
            </a:r>
          </a:p>
          <a:p>
            <a:endParaRPr lang="en-US" dirty="0">
              <a:solidFill>
                <a:srgbClr val="0000CC"/>
              </a:solidFill>
              <a:latin typeface="Georgia" panose="02040502050405020303" pitchFamily="18" charset="0"/>
            </a:endParaRPr>
          </a:p>
          <a:p>
            <a:r>
              <a:rPr lang="en-US" dirty="0">
                <a:solidFill>
                  <a:srgbClr val="0000CC"/>
                </a:solidFill>
                <a:latin typeface="Georgia" panose="02040502050405020303" pitchFamily="18" charset="0"/>
              </a:rPr>
              <a:t>They also perform homeostatic functions in cells of plants that are subjected to wide variations in the environment.</a:t>
            </a:r>
          </a:p>
          <a:p>
            <a:endParaRPr lang="en-US" dirty="0">
              <a:solidFill>
                <a:srgbClr val="0000CC"/>
              </a:solidFill>
              <a:latin typeface="Georgia" panose="02040502050405020303" pitchFamily="18" charset="0"/>
            </a:endParaRPr>
          </a:p>
          <a:p>
            <a:r>
              <a:rPr lang="en-US" dirty="0">
                <a:solidFill>
                  <a:srgbClr val="0000CC"/>
                </a:solidFill>
                <a:latin typeface="Georgia" panose="02040502050405020303" pitchFamily="18" charset="0"/>
              </a:rPr>
              <a:t>Molecules can be stored in plant vacuoles and act as a storage organelle for both nutrients and waste products.</a:t>
            </a:r>
          </a:p>
          <a:p>
            <a:endParaRPr lang="en-US" dirty="0">
              <a:solidFill>
                <a:srgbClr val="0000CC"/>
              </a:solidFill>
              <a:latin typeface="Georgia" panose="02040502050405020303" pitchFamily="18" charset="0"/>
            </a:endParaRPr>
          </a:p>
          <a:p>
            <a:r>
              <a:rPr lang="en-US" dirty="0">
                <a:solidFill>
                  <a:srgbClr val="0000CC"/>
                </a:solidFill>
                <a:latin typeface="Georgia" panose="02040502050405020303" pitchFamily="18" charset="0"/>
              </a:rPr>
              <a:t>They also perform functions in fungal cells which include the homeostasis of cell pH and storing of amino acids. In animal cells, they tend to perform by helping in exocytosis and endocytosis.</a:t>
            </a:r>
          </a:p>
          <a:p>
            <a:endParaRPr lang="en-US" dirty="0">
              <a:solidFill>
                <a:srgbClr val="0000CC"/>
              </a:solidFill>
              <a:latin typeface="Georgia" panose="02040502050405020303" pitchFamily="18" charset="0"/>
            </a:endParaRPr>
          </a:p>
          <a:p>
            <a:r>
              <a:rPr lang="en-US" dirty="0">
                <a:solidFill>
                  <a:srgbClr val="0000CC"/>
                </a:solidFill>
                <a:latin typeface="Georgia" panose="02040502050405020303" pitchFamily="18" charset="0"/>
              </a:rPr>
              <a:t>Food vacuoles allow the organs or germinating plants to grow </a:t>
            </a:r>
            <a:r>
              <a:rPr lang="en-US" dirty="0" err="1">
                <a:solidFill>
                  <a:srgbClr val="0000CC"/>
                </a:solidFill>
                <a:latin typeface="Georgia" panose="02040502050405020303" pitchFamily="18" charset="0"/>
              </a:rPr>
              <a:t>fastly</a:t>
            </a:r>
            <a:r>
              <a:rPr lang="en-US" dirty="0">
                <a:solidFill>
                  <a:srgbClr val="0000CC"/>
                </a:solidFill>
                <a:latin typeface="Georgia" panose="02040502050405020303" pitchFamily="18" charset="0"/>
              </a:rPr>
              <a:t> because of the increase in size.</a:t>
            </a:r>
            <a:endParaRPr lang="en-IN" dirty="0">
              <a:solidFill>
                <a:srgbClr val="0000CC"/>
              </a:solidFill>
              <a:latin typeface="Georgia" panose="02040502050405020303" pitchFamily="18" charset="0"/>
            </a:endParaRPr>
          </a:p>
        </p:txBody>
      </p:sp>
    </p:spTree>
    <p:extLst>
      <p:ext uri="{BB962C8B-B14F-4D97-AF65-F5344CB8AC3E}">
        <p14:creationId xmlns:p14="http://schemas.microsoft.com/office/powerpoint/2010/main" val="16068658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F64CDC-260A-4F04-E111-A2E5EF48ECA4}"/>
              </a:ext>
            </a:extLst>
          </p:cNvPr>
          <p:cNvSpPr txBox="1"/>
          <p:nvPr/>
        </p:nvSpPr>
        <p:spPr>
          <a:xfrm>
            <a:off x="545776" y="588908"/>
            <a:ext cx="11100448" cy="523220"/>
          </a:xfrm>
          <a:prstGeom prst="rect">
            <a:avLst/>
          </a:prstGeom>
          <a:noFill/>
        </p:spPr>
        <p:txBody>
          <a:bodyPr wrap="square" rtlCol="0">
            <a:spAutoFit/>
          </a:bodyPr>
          <a:lstStyle/>
          <a:p>
            <a:pPr algn="ctr"/>
            <a:r>
              <a:rPr lang="en-US" sz="2800" b="1" dirty="0">
                <a:solidFill>
                  <a:srgbClr val="C00000"/>
                </a:solidFill>
                <a:latin typeface="Georgia" panose="02040502050405020303" pitchFamily="18" charset="0"/>
              </a:rPr>
              <a:t>COMPLETE AND INCOMPLETE ALIMENTARY CANAL</a:t>
            </a:r>
            <a:endParaRPr lang="en-IN" sz="2800" b="1" dirty="0">
              <a:solidFill>
                <a:srgbClr val="C00000"/>
              </a:solidFill>
              <a:latin typeface="Georgia" panose="02040502050405020303" pitchFamily="18" charset="0"/>
            </a:endParaRPr>
          </a:p>
        </p:txBody>
      </p:sp>
      <p:sp>
        <p:nvSpPr>
          <p:cNvPr id="5" name="TextBox 4">
            <a:extLst>
              <a:ext uri="{FF2B5EF4-FFF2-40B4-BE49-F238E27FC236}">
                <a16:creationId xmlns:a16="http://schemas.microsoft.com/office/drawing/2014/main" id="{05F83512-E5B5-85D6-691A-89A8619C9EE5}"/>
              </a:ext>
            </a:extLst>
          </p:cNvPr>
          <p:cNvSpPr txBox="1"/>
          <p:nvPr/>
        </p:nvSpPr>
        <p:spPr>
          <a:xfrm>
            <a:off x="744612" y="1112128"/>
            <a:ext cx="7056364" cy="5027851"/>
          </a:xfrm>
          <a:prstGeom prst="rect">
            <a:avLst/>
          </a:prstGeom>
          <a:noFill/>
        </p:spPr>
        <p:txBody>
          <a:bodyPr wrap="square" rtlCol="0">
            <a:spAutoFit/>
          </a:bodyPr>
          <a:lstStyle/>
          <a:p>
            <a:pPr algn="just">
              <a:lnSpc>
                <a:spcPct val="150000"/>
              </a:lnSpc>
            </a:pPr>
            <a:r>
              <a:rPr lang="en-US" dirty="0">
                <a:solidFill>
                  <a:srgbClr val="0000CC"/>
                </a:solidFill>
                <a:latin typeface="Georgia" panose="02040502050405020303" pitchFamily="18" charset="0"/>
              </a:rPr>
              <a:t>Animals have evolved different types of digestive systems to break down the different types of food they consume. Invertebrates can be classified as those that use intracellular digestion and those with extracellular digestion.</a:t>
            </a:r>
          </a:p>
          <a:p>
            <a:pPr algn="just">
              <a:lnSpc>
                <a:spcPct val="150000"/>
              </a:lnSpc>
            </a:pPr>
            <a:r>
              <a:rPr lang="en-US" b="1" dirty="0">
                <a:solidFill>
                  <a:srgbClr val="FF0000"/>
                </a:solidFill>
                <a:latin typeface="Georgia" panose="02040502050405020303" pitchFamily="18" charset="0"/>
              </a:rPr>
              <a:t>Intracellular Digestion</a:t>
            </a:r>
          </a:p>
          <a:p>
            <a:pPr algn="just">
              <a:lnSpc>
                <a:spcPct val="150000"/>
              </a:lnSpc>
            </a:pPr>
            <a:r>
              <a:rPr lang="en-US" dirty="0">
                <a:solidFill>
                  <a:srgbClr val="0000CC"/>
                </a:solidFill>
                <a:latin typeface="Georgia" panose="02040502050405020303" pitchFamily="18" charset="0"/>
              </a:rPr>
              <a:t>The simplest example of digestion intracellular digestion, which takes place in a </a:t>
            </a:r>
            <a:r>
              <a:rPr lang="en-US" dirty="0">
                <a:solidFill>
                  <a:srgbClr val="FF0000"/>
                </a:solidFill>
                <a:latin typeface="Georgia" panose="02040502050405020303" pitchFamily="18" charset="0"/>
              </a:rPr>
              <a:t>gastrovascular cavity </a:t>
            </a:r>
            <a:r>
              <a:rPr lang="en-US" dirty="0">
                <a:solidFill>
                  <a:srgbClr val="0000CC"/>
                </a:solidFill>
                <a:latin typeface="Georgia" panose="02040502050405020303" pitchFamily="18" charset="0"/>
              </a:rPr>
              <a:t>with only one opening. Most animals with soft bodies use this type of digestion, including </a:t>
            </a:r>
            <a:r>
              <a:rPr lang="en-US" dirty="0">
                <a:solidFill>
                  <a:srgbClr val="FF0000"/>
                </a:solidFill>
                <a:latin typeface="Georgia" panose="02040502050405020303" pitchFamily="18" charset="0"/>
              </a:rPr>
              <a:t>Platyhelminthes</a:t>
            </a:r>
            <a:r>
              <a:rPr lang="en-US" dirty="0">
                <a:solidFill>
                  <a:srgbClr val="0000CC"/>
                </a:solidFill>
                <a:latin typeface="Georgia" panose="02040502050405020303" pitchFamily="18" charset="0"/>
              </a:rPr>
              <a:t> (flatworms), </a:t>
            </a:r>
            <a:r>
              <a:rPr lang="en-US" dirty="0">
                <a:solidFill>
                  <a:srgbClr val="FF0000"/>
                </a:solidFill>
                <a:latin typeface="Georgia" panose="02040502050405020303" pitchFamily="18" charset="0"/>
              </a:rPr>
              <a:t>Ctenophora</a:t>
            </a:r>
            <a:r>
              <a:rPr lang="en-US" dirty="0">
                <a:solidFill>
                  <a:srgbClr val="0000CC"/>
                </a:solidFill>
                <a:latin typeface="Georgia" panose="02040502050405020303" pitchFamily="18" charset="0"/>
              </a:rPr>
              <a:t> (comb jellies), and </a:t>
            </a:r>
            <a:r>
              <a:rPr lang="en-US" dirty="0">
                <a:solidFill>
                  <a:srgbClr val="FF0000"/>
                </a:solidFill>
                <a:latin typeface="Georgia" panose="02040502050405020303" pitchFamily="18" charset="0"/>
              </a:rPr>
              <a:t>Cnidaria</a:t>
            </a:r>
            <a:r>
              <a:rPr lang="en-US" dirty="0">
                <a:solidFill>
                  <a:srgbClr val="0000CC"/>
                </a:solidFill>
                <a:latin typeface="Georgia" panose="02040502050405020303" pitchFamily="18" charset="0"/>
              </a:rPr>
              <a:t> (coral, jelly fish, and sea anemones). The gastrovascular cavities of these organisms contain </a:t>
            </a:r>
            <a:r>
              <a:rPr lang="en-US" dirty="0">
                <a:solidFill>
                  <a:srgbClr val="FF0000"/>
                </a:solidFill>
                <a:latin typeface="Georgia" panose="02040502050405020303" pitchFamily="18" charset="0"/>
              </a:rPr>
              <a:t>one open </a:t>
            </a:r>
            <a:r>
              <a:rPr lang="en-US" dirty="0">
                <a:solidFill>
                  <a:srgbClr val="0000CC"/>
                </a:solidFill>
                <a:latin typeface="Georgia" panose="02040502050405020303" pitchFamily="18" charset="0"/>
              </a:rPr>
              <a:t>which serves as both a </a:t>
            </a:r>
            <a:r>
              <a:rPr lang="en-US" dirty="0">
                <a:solidFill>
                  <a:srgbClr val="FF0000"/>
                </a:solidFill>
                <a:latin typeface="Georgia" panose="02040502050405020303" pitchFamily="18" charset="0"/>
              </a:rPr>
              <a:t>“mouth” and an “anus</a:t>
            </a:r>
            <a:r>
              <a:rPr lang="en-US" dirty="0">
                <a:solidFill>
                  <a:srgbClr val="0000CC"/>
                </a:solidFill>
                <a:latin typeface="Georgia" panose="02040502050405020303" pitchFamily="18" charset="0"/>
              </a:rPr>
              <a:t>”.</a:t>
            </a:r>
          </a:p>
        </p:txBody>
      </p:sp>
      <p:pic>
        <p:nvPicPr>
          <p:cNvPr id="6" name="Picture 5">
            <a:extLst>
              <a:ext uri="{FF2B5EF4-FFF2-40B4-BE49-F238E27FC236}">
                <a16:creationId xmlns:a16="http://schemas.microsoft.com/office/drawing/2014/main" id="{91D6822F-6149-CD2C-638C-FBE1AB114D64}"/>
              </a:ext>
            </a:extLst>
          </p:cNvPr>
          <p:cNvPicPr>
            <a:picLocks noChangeAspect="1"/>
          </p:cNvPicPr>
          <p:nvPr/>
        </p:nvPicPr>
        <p:blipFill>
          <a:blip r:embed="rId2"/>
          <a:stretch>
            <a:fillRect/>
          </a:stretch>
        </p:blipFill>
        <p:spPr>
          <a:xfrm>
            <a:off x="7999812" y="1112128"/>
            <a:ext cx="3145161" cy="2932400"/>
          </a:xfrm>
          <a:prstGeom prst="rect">
            <a:avLst/>
          </a:prstGeom>
        </p:spPr>
      </p:pic>
      <p:pic>
        <p:nvPicPr>
          <p:cNvPr id="7" name="Picture 6">
            <a:extLst>
              <a:ext uri="{FF2B5EF4-FFF2-40B4-BE49-F238E27FC236}">
                <a16:creationId xmlns:a16="http://schemas.microsoft.com/office/drawing/2014/main" id="{7D559504-DA7E-9180-9FD8-55C0DCA637B0}"/>
              </a:ext>
            </a:extLst>
          </p:cNvPr>
          <p:cNvPicPr>
            <a:picLocks noChangeAspect="1"/>
          </p:cNvPicPr>
          <p:nvPr/>
        </p:nvPicPr>
        <p:blipFill rotWithShape="1">
          <a:blip r:embed="rId3"/>
          <a:srcRect r="5809" b="36280"/>
          <a:stretch/>
        </p:blipFill>
        <p:spPr>
          <a:xfrm>
            <a:off x="7800976" y="4044528"/>
            <a:ext cx="3843338" cy="2095451"/>
          </a:xfrm>
          <a:prstGeom prst="rect">
            <a:avLst/>
          </a:prstGeom>
        </p:spPr>
      </p:pic>
    </p:spTree>
    <p:extLst>
      <p:ext uri="{BB962C8B-B14F-4D97-AF65-F5344CB8AC3E}">
        <p14:creationId xmlns:p14="http://schemas.microsoft.com/office/powerpoint/2010/main" val="272061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E59FCC-38E0-FD26-49BE-F9489B074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475" y="859499"/>
            <a:ext cx="5167664" cy="4741709"/>
          </a:xfrm>
          <a:prstGeom prst="rect">
            <a:avLst/>
          </a:prstGeom>
        </p:spPr>
      </p:pic>
      <p:pic>
        <p:nvPicPr>
          <p:cNvPr id="4" name="Picture 3">
            <a:extLst>
              <a:ext uri="{FF2B5EF4-FFF2-40B4-BE49-F238E27FC236}">
                <a16:creationId xmlns:a16="http://schemas.microsoft.com/office/drawing/2014/main" id="{3485806F-6004-5EFA-5C84-CAEFAA437D66}"/>
              </a:ext>
            </a:extLst>
          </p:cNvPr>
          <p:cNvPicPr>
            <a:picLocks noChangeAspect="1"/>
          </p:cNvPicPr>
          <p:nvPr/>
        </p:nvPicPr>
        <p:blipFill rotWithShape="1">
          <a:blip r:embed="rId3"/>
          <a:srcRect t="21504"/>
          <a:stretch/>
        </p:blipFill>
        <p:spPr>
          <a:xfrm>
            <a:off x="5920139" y="572370"/>
            <a:ext cx="5281261" cy="2657983"/>
          </a:xfrm>
          <a:prstGeom prst="rect">
            <a:avLst/>
          </a:prstGeom>
        </p:spPr>
      </p:pic>
      <p:pic>
        <p:nvPicPr>
          <p:cNvPr id="5" name="Picture 4">
            <a:extLst>
              <a:ext uri="{FF2B5EF4-FFF2-40B4-BE49-F238E27FC236}">
                <a16:creationId xmlns:a16="http://schemas.microsoft.com/office/drawing/2014/main" id="{DA6D0133-2D3D-5CC0-0D6D-C1CCD2B1C5F5}"/>
              </a:ext>
            </a:extLst>
          </p:cNvPr>
          <p:cNvPicPr>
            <a:picLocks noChangeAspect="1"/>
          </p:cNvPicPr>
          <p:nvPr/>
        </p:nvPicPr>
        <p:blipFill>
          <a:blip r:embed="rId4"/>
          <a:stretch>
            <a:fillRect/>
          </a:stretch>
        </p:blipFill>
        <p:spPr>
          <a:xfrm>
            <a:off x="6615113" y="3230353"/>
            <a:ext cx="4186237" cy="2890838"/>
          </a:xfrm>
          <a:prstGeom prst="rect">
            <a:avLst/>
          </a:prstGeom>
        </p:spPr>
      </p:pic>
    </p:spTree>
    <p:extLst>
      <p:ext uri="{BB962C8B-B14F-4D97-AF65-F5344CB8AC3E}">
        <p14:creationId xmlns:p14="http://schemas.microsoft.com/office/powerpoint/2010/main" val="7113542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FA6981-9E72-8A2F-7FDB-F75E39CCF4D8}"/>
              </a:ext>
            </a:extLst>
          </p:cNvPr>
          <p:cNvSpPr txBox="1"/>
          <p:nvPr/>
        </p:nvSpPr>
        <p:spPr>
          <a:xfrm>
            <a:off x="857249" y="497766"/>
            <a:ext cx="10372725" cy="5443350"/>
          </a:xfrm>
          <a:prstGeom prst="rect">
            <a:avLst/>
          </a:prstGeom>
          <a:noFill/>
        </p:spPr>
        <p:txBody>
          <a:bodyPr wrap="square" rtlCol="0">
            <a:spAutoFit/>
          </a:bodyPr>
          <a:lstStyle/>
          <a:p>
            <a:pPr algn="just">
              <a:lnSpc>
                <a:spcPct val="150000"/>
              </a:lnSpc>
            </a:pPr>
            <a:r>
              <a:rPr lang="en-US" b="1" dirty="0">
                <a:solidFill>
                  <a:srgbClr val="FF0000"/>
                </a:solidFill>
                <a:latin typeface="Georgia" panose="02040502050405020303" pitchFamily="18" charset="0"/>
              </a:rPr>
              <a:t>Extracellular Digestion</a:t>
            </a:r>
          </a:p>
          <a:p>
            <a:pPr algn="just">
              <a:lnSpc>
                <a:spcPct val="150000"/>
              </a:lnSpc>
            </a:pPr>
            <a:r>
              <a:rPr lang="en-US" dirty="0">
                <a:solidFill>
                  <a:srgbClr val="0000CC"/>
                </a:solidFill>
                <a:latin typeface="Georgia" panose="02040502050405020303" pitchFamily="18" charset="0"/>
              </a:rPr>
              <a:t>The alimentary canal is a more advanced digestive system than a gastrovascular cavity and carries out extracellular digestion. Most other invertebrates like </a:t>
            </a:r>
            <a:r>
              <a:rPr lang="en-US" dirty="0">
                <a:solidFill>
                  <a:srgbClr val="FF0000"/>
                </a:solidFill>
                <a:latin typeface="Georgia" panose="02040502050405020303" pitchFamily="18" charset="0"/>
              </a:rPr>
              <a:t>segmented worms </a:t>
            </a:r>
            <a:r>
              <a:rPr lang="en-US" dirty="0">
                <a:solidFill>
                  <a:srgbClr val="0000CC"/>
                </a:solidFill>
                <a:latin typeface="Georgia" panose="02040502050405020303" pitchFamily="18" charset="0"/>
              </a:rPr>
              <a:t>(earthworms), </a:t>
            </a:r>
            <a:r>
              <a:rPr lang="en-US" dirty="0">
                <a:solidFill>
                  <a:srgbClr val="FF0000"/>
                </a:solidFill>
                <a:latin typeface="Georgia" panose="02040502050405020303" pitchFamily="18" charset="0"/>
              </a:rPr>
              <a:t>arthropods</a:t>
            </a:r>
            <a:r>
              <a:rPr lang="en-US" dirty="0">
                <a:solidFill>
                  <a:srgbClr val="0000CC"/>
                </a:solidFill>
                <a:latin typeface="Georgia" panose="02040502050405020303" pitchFamily="18" charset="0"/>
              </a:rPr>
              <a:t> (grasshoppers), and </a:t>
            </a:r>
            <a:r>
              <a:rPr lang="en-US" dirty="0">
                <a:solidFill>
                  <a:srgbClr val="FF0000"/>
                </a:solidFill>
                <a:latin typeface="Georgia" panose="02040502050405020303" pitchFamily="18" charset="0"/>
              </a:rPr>
              <a:t>arachnids</a:t>
            </a:r>
            <a:r>
              <a:rPr lang="en-US" dirty="0">
                <a:solidFill>
                  <a:srgbClr val="0000CC"/>
                </a:solidFill>
                <a:latin typeface="Georgia" panose="02040502050405020303" pitchFamily="18" charset="0"/>
              </a:rPr>
              <a:t> (spiders) </a:t>
            </a:r>
            <a:r>
              <a:rPr lang="en-US" dirty="0">
                <a:solidFill>
                  <a:srgbClr val="FF0000"/>
                </a:solidFill>
                <a:latin typeface="Georgia" panose="02040502050405020303" pitchFamily="18" charset="0"/>
              </a:rPr>
              <a:t>have alimentary canals</a:t>
            </a:r>
            <a:r>
              <a:rPr lang="en-US" dirty="0">
                <a:solidFill>
                  <a:srgbClr val="0000CC"/>
                </a:solidFill>
                <a:latin typeface="Georgia" panose="02040502050405020303" pitchFamily="18" charset="0"/>
              </a:rPr>
              <a:t>. The alimentary canal is compartmentalized for different digestive functions and consists of one tube with a mouth at one end and an anus at the other.</a:t>
            </a:r>
          </a:p>
          <a:p>
            <a:pPr algn="just">
              <a:lnSpc>
                <a:spcPct val="150000"/>
              </a:lnSpc>
            </a:pPr>
            <a:r>
              <a:rPr lang="en-US" dirty="0">
                <a:solidFill>
                  <a:srgbClr val="0000CC"/>
                </a:solidFill>
                <a:latin typeface="Georgia" panose="02040502050405020303" pitchFamily="18" charset="0"/>
              </a:rPr>
              <a:t>Once the food is ingested through the mouth, it passes through the esophagus and is stored in an organ called the </a:t>
            </a:r>
            <a:r>
              <a:rPr lang="en-US" dirty="0">
                <a:solidFill>
                  <a:srgbClr val="FF0000"/>
                </a:solidFill>
                <a:latin typeface="Georgia" panose="02040502050405020303" pitchFamily="18" charset="0"/>
              </a:rPr>
              <a:t>crop</a:t>
            </a:r>
            <a:r>
              <a:rPr lang="en-US" dirty="0">
                <a:solidFill>
                  <a:srgbClr val="0000CC"/>
                </a:solidFill>
                <a:latin typeface="Georgia" panose="02040502050405020303" pitchFamily="18" charset="0"/>
              </a:rPr>
              <a:t>; then it passes into the </a:t>
            </a:r>
            <a:r>
              <a:rPr lang="en-US" dirty="0">
                <a:solidFill>
                  <a:srgbClr val="FF0000"/>
                </a:solidFill>
                <a:latin typeface="Georgia" panose="02040502050405020303" pitchFamily="18" charset="0"/>
              </a:rPr>
              <a:t>gizzard</a:t>
            </a:r>
            <a:r>
              <a:rPr lang="en-US" dirty="0">
                <a:solidFill>
                  <a:srgbClr val="0000CC"/>
                </a:solidFill>
                <a:latin typeface="Georgia" panose="02040502050405020303" pitchFamily="18" charset="0"/>
              </a:rPr>
              <a:t> where it is churned and digested. From the gizzard, the food passes through the </a:t>
            </a:r>
            <a:r>
              <a:rPr lang="en-US" dirty="0">
                <a:solidFill>
                  <a:srgbClr val="FF0000"/>
                </a:solidFill>
                <a:latin typeface="Georgia" panose="02040502050405020303" pitchFamily="18" charset="0"/>
              </a:rPr>
              <a:t>intestine</a:t>
            </a:r>
            <a:r>
              <a:rPr lang="en-US" dirty="0">
                <a:solidFill>
                  <a:srgbClr val="0000CC"/>
                </a:solidFill>
                <a:latin typeface="Georgia" panose="02040502050405020303" pitchFamily="18" charset="0"/>
              </a:rPr>
              <a:t> and nutrients are </a:t>
            </a:r>
            <a:r>
              <a:rPr lang="en-US" dirty="0">
                <a:solidFill>
                  <a:srgbClr val="FF0000"/>
                </a:solidFill>
                <a:latin typeface="Georgia" panose="02040502050405020303" pitchFamily="18" charset="0"/>
              </a:rPr>
              <a:t>absorbed</a:t>
            </a:r>
            <a:r>
              <a:rPr lang="en-US" dirty="0">
                <a:solidFill>
                  <a:srgbClr val="0000CC"/>
                </a:solidFill>
                <a:latin typeface="Georgia" panose="02040502050405020303" pitchFamily="18" charset="0"/>
              </a:rPr>
              <a:t>. Because the food has been broken down exterior to the cells, this type of digestion is called extracellular digestion. The material that the organism cannot digest is eliminated as feces, called castings, through the anus. Most invertebrates use some form of extracellular digestion to break down their food. Flatworms and cnidarians, however, can use both types of digestion to break down their food.</a:t>
            </a:r>
          </a:p>
        </p:txBody>
      </p:sp>
    </p:spTree>
    <p:extLst>
      <p:ext uri="{BB962C8B-B14F-4D97-AF65-F5344CB8AC3E}">
        <p14:creationId xmlns:p14="http://schemas.microsoft.com/office/powerpoint/2010/main" val="33720762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87F1F0-AFE5-7255-7DB3-14CE12521AFF}"/>
              </a:ext>
            </a:extLst>
          </p:cNvPr>
          <p:cNvPicPr>
            <a:picLocks noChangeAspect="1"/>
          </p:cNvPicPr>
          <p:nvPr/>
        </p:nvPicPr>
        <p:blipFill rotWithShape="1">
          <a:blip r:embed="rId2"/>
          <a:srcRect l="11614" t="19791" r="10417" b="11459"/>
          <a:stretch/>
        </p:blipFill>
        <p:spPr>
          <a:xfrm>
            <a:off x="942975" y="700087"/>
            <a:ext cx="9858375" cy="5457826"/>
          </a:xfrm>
          <a:prstGeom prst="rect">
            <a:avLst/>
          </a:prstGeom>
        </p:spPr>
      </p:pic>
    </p:spTree>
    <p:extLst>
      <p:ext uri="{BB962C8B-B14F-4D97-AF65-F5344CB8AC3E}">
        <p14:creationId xmlns:p14="http://schemas.microsoft.com/office/powerpoint/2010/main" val="37393094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B8E134-7976-D3BC-25AC-4B77742817FE}"/>
              </a:ext>
            </a:extLst>
          </p:cNvPr>
          <p:cNvPicPr>
            <a:picLocks noChangeAspect="1"/>
          </p:cNvPicPr>
          <p:nvPr/>
        </p:nvPicPr>
        <p:blipFill>
          <a:blip r:embed="rId2"/>
          <a:stretch>
            <a:fillRect/>
          </a:stretch>
        </p:blipFill>
        <p:spPr>
          <a:xfrm>
            <a:off x="693026" y="795337"/>
            <a:ext cx="10805948" cy="4491038"/>
          </a:xfrm>
          <a:prstGeom prst="rect">
            <a:avLst/>
          </a:prstGeom>
        </p:spPr>
      </p:pic>
    </p:spTree>
    <p:extLst>
      <p:ext uri="{BB962C8B-B14F-4D97-AF65-F5344CB8AC3E}">
        <p14:creationId xmlns:p14="http://schemas.microsoft.com/office/powerpoint/2010/main" val="10650792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E55F5F-D985-29EB-0775-4521D575CF45}"/>
              </a:ext>
            </a:extLst>
          </p:cNvPr>
          <p:cNvSpPr txBox="1"/>
          <p:nvPr/>
        </p:nvSpPr>
        <p:spPr>
          <a:xfrm>
            <a:off x="545776" y="588908"/>
            <a:ext cx="11100448" cy="523220"/>
          </a:xfrm>
          <a:prstGeom prst="rect">
            <a:avLst/>
          </a:prstGeom>
          <a:noFill/>
        </p:spPr>
        <p:txBody>
          <a:bodyPr wrap="square" rtlCol="0">
            <a:spAutoFit/>
          </a:bodyPr>
          <a:lstStyle/>
          <a:p>
            <a:pPr algn="ctr"/>
            <a:r>
              <a:rPr lang="en-US" sz="2800" b="1" dirty="0">
                <a:solidFill>
                  <a:srgbClr val="C00000"/>
                </a:solidFill>
                <a:latin typeface="Georgia" panose="02040502050405020303" pitchFamily="18" charset="0"/>
              </a:rPr>
              <a:t>PHYSIOLOGY OF DIGESTION IN INVERTEBRATES</a:t>
            </a:r>
            <a:endParaRPr lang="en-IN" sz="2800" b="1" dirty="0">
              <a:solidFill>
                <a:srgbClr val="C00000"/>
              </a:solidFill>
              <a:latin typeface="Georgia" panose="02040502050405020303" pitchFamily="18" charset="0"/>
            </a:endParaRPr>
          </a:p>
        </p:txBody>
      </p:sp>
      <p:sp>
        <p:nvSpPr>
          <p:cNvPr id="3" name="TextBox 2">
            <a:extLst>
              <a:ext uri="{FF2B5EF4-FFF2-40B4-BE49-F238E27FC236}">
                <a16:creationId xmlns:a16="http://schemas.microsoft.com/office/drawing/2014/main" id="{86742046-BEC1-916A-6421-9F0EC0CB1DFB}"/>
              </a:ext>
            </a:extLst>
          </p:cNvPr>
          <p:cNvSpPr txBox="1"/>
          <p:nvPr/>
        </p:nvSpPr>
        <p:spPr>
          <a:xfrm>
            <a:off x="819150" y="850518"/>
            <a:ext cx="10553699" cy="5443350"/>
          </a:xfrm>
          <a:prstGeom prst="rect">
            <a:avLst/>
          </a:prstGeom>
          <a:noFill/>
        </p:spPr>
        <p:txBody>
          <a:bodyPr wrap="square" rtlCol="0">
            <a:spAutoFit/>
          </a:bodyPr>
          <a:lstStyle/>
          <a:p>
            <a:pPr algn="just">
              <a:lnSpc>
                <a:spcPct val="150000"/>
              </a:lnSpc>
            </a:pPr>
            <a:r>
              <a:rPr lang="en-US" dirty="0">
                <a:solidFill>
                  <a:srgbClr val="0000CC"/>
                </a:solidFill>
                <a:latin typeface="Georgia" panose="02040502050405020303" pitchFamily="18" charset="0"/>
              </a:rPr>
              <a:t>Digestion by invertebrates is nominally in two phases: extracellular breakdown of food followed by intracellular digestion; protist invertebrates digest foodstuffs by intracellular means. Invertebrate digestion differs from that of vertebrates in that the former lacks digestive glands opening into the hindgut.</a:t>
            </a:r>
          </a:p>
          <a:p>
            <a:pPr algn="just">
              <a:lnSpc>
                <a:spcPct val="150000"/>
              </a:lnSpc>
            </a:pPr>
            <a:r>
              <a:rPr lang="en-US" b="1" dirty="0">
                <a:solidFill>
                  <a:srgbClr val="FF0000"/>
                </a:solidFill>
                <a:latin typeface="Georgia" panose="02040502050405020303" pitchFamily="18" charset="0"/>
              </a:rPr>
              <a:t>Feeding in Invertebrates:</a:t>
            </a:r>
          </a:p>
          <a:p>
            <a:pPr algn="just">
              <a:lnSpc>
                <a:spcPct val="150000"/>
              </a:lnSpc>
            </a:pPr>
            <a:r>
              <a:rPr lang="en-US" dirty="0">
                <a:solidFill>
                  <a:srgbClr val="0000CC"/>
                </a:solidFill>
                <a:latin typeface="Georgia" panose="02040502050405020303" pitchFamily="18" charset="0"/>
              </a:rPr>
              <a:t>There are various mechanical processes by which invertebrates capture food. The processes are developed in accordance to various kinds of food that a given animal can obtain and utilize.</a:t>
            </a:r>
          </a:p>
          <a:p>
            <a:pPr algn="just">
              <a:lnSpc>
                <a:spcPct val="150000"/>
              </a:lnSpc>
            </a:pPr>
            <a:r>
              <a:rPr lang="en-US" b="1" dirty="0" err="1">
                <a:solidFill>
                  <a:srgbClr val="FF0000"/>
                </a:solidFill>
                <a:latin typeface="Georgia" panose="02040502050405020303" pitchFamily="18" charset="0"/>
              </a:rPr>
              <a:t>i</a:t>
            </a:r>
            <a:r>
              <a:rPr lang="en-US" b="1" dirty="0">
                <a:solidFill>
                  <a:srgbClr val="FF0000"/>
                </a:solidFill>
                <a:latin typeface="Georgia" panose="02040502050405020303" pitchFamily="18" charset="0"/>
              </a:rPr>
              <a:t>. </a:t>
            </a:r>
            <a:r>
              <a:rPr lang="en-US" b="1" dirty="0" err="1">
                <a:solidFill>
                  <a:srgbClr val="FF0000"/>
                </a:solidFill>
                <a:latin typeface="Georgia" panose="02040502050405020303" pitchFamily="18" charset="0"/>
              </a:rPr>
              <a:t>Microphagy</a:t>
            </a:r>
            <a:r>
              <a:rPr lang="en-US" b="1" dirty="0">
                <a:solidFill>
                  <a:srgbClr val="FF0000"/>
                </a:solidFill>
                <a:latin typeface="Georgia" panose="02040502050405020303" pitchFamily="18" charset="0"/>
              </a:rPr>
              <a:t>:</a:t>
            </a:r>
          </a:p>
          <a:p>
            <a:pPr algn="just">
              <a:lnSpc>
                <a:spcPct val="150000"/>
              </a:lnSpc>
            </a:pPr>
            <a:r>
              <a:rPr lang="en-US" dirty="0">
                <a:solidFill>
                  <a:srgbClr val="0000CC"/>
                </a:solidFill>
                <a:latin typeface="Georgia" panose="02040502050405020303" pitchFamily="18" charset="0"/>
              </a:rPr>
              <a:t>These are mechanisms for dealing with small food particles. In this process pseudopodia, cilia, tentacles, mucus, setae and muscles are used for obtaining food.</a:t>
            </a:r>
          </a:p>
          <a:p>
            <a:pPr algn="just">
              <a:lnSpc>
                <a:spcPct val="150000"/>
              </a:lnSpc>
            </a:pPr>
            <a:r>
              <a:rPr lang="en-US" b="1" dirty="0">
                <a:solidFill>
                  <a:srgbClr val="FF0000"/>
                </a:solidFill>
                <a:latin typeface="Georgia" panose="02040502050405020303" pitchFamily="18" charset="0"/>
              </a:rPr>
              <a:t>ii. </a:t>
            </a:r>
            <a:r>
              <a:rPr lang="en-US" b="1" dirty="0" err="1">
                <a:solidFill>
                  <a:srgbClr val="FF0000"/>
                </a:solidFill>
                <a:latin typeface="Georgia" panose="02040502050405020303" pitchFamily="18" charset="0"/>
              </a:rPr>
              <a:t>Macrophagy</a:t>
            </a:r>
            <a:r>
              <a:rPr lang="en-US" b="1" dirty="0">
                <a:solidFill>
                  <a:srgbClr val="FF0000"/>
                </a:solidFill>
                <a:latin typeface="Georgia" panose="02040502050405020303" pitchFamily="18" charset="0"/>
              </a:rPr>
              <a:t>:</a:t>
            </a:r>
          </a:p>
          <a:p>
            <a:pPr algn="just">
              <a:lnSpc>
                <a:spcPct val="150000"/>
              </a:lnSpc>
            </a:pPr>
            <a:r>
              <a:rPr lang="en-US" dirty="0">
                <a:solidFill>
                  <a:srgbClr val="0000CC"/>
                </a:solidFill>
                <a:latin typeface="Georgia" panose="02040502050405020303" pitchFamily="18" charset="0"/>
              </a:rPr>
              <a:t>These are mechanisms for dealing with large food particles or masses. This involves swallowing of inactive food, scraping, boring, and seizing the prey. </a:t>
            </a:r>
          </a:p>
        </p:txBody>
      </p:sp>
    </p:spTree>
    <p:extLst>
      <p:ext uri="{BB962C8B-B14F-4D97-AF65-F5344CB8AC3E}">
        <p14:creationId xmlns:p14="http://schemas.microsoft.com/office/powerpoint/2010/main" val="8307924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A3052F-B22C-4141-789E-E0165D60249A}"/>
              </a:ext>
            </a:extLst>
          </p:cNvPr>
          <p:cNvSpPr txBox="1"/>
          <p:nvPr/>
        </p:nvSpPr>
        <p:spPr>
          <a:xfrm>
            <a:off x="741759" y="574497"/>
            <a:ext cx="10708481" cy="5027851"/>
          </a:xfrm>
          <a:prstGeom prst="rect">
            <a:avLst/>
          </a:prstGeom>
          <a:noFill/>
        </p:spPr>
        <p:txBody>
          <a:bodyPr wrap="square">
            <a:spAutoFit/>
          </a:bodyPr>
          <a:lstStyle/>
          <a:p>
            <a:pPr algn="just">
              <a:lnSpc>
                <a:spcPct val="150000"/>
              </a:lnSpc>
            </a:pPr>
            <a:r>
              <a:rPr lang="en-US" b="1" dirty="0">
                <a:solidFill>
                  <a:srgbClr val="FF0000"/>
                </a:solidFill>
                <a:latin typeface="Georgia" panose="02040502050405020303" pitchFamily="18" charset="0"/>
              </a:rPr>
              <a:t>iii. Fluid or Soft Tissue Feeding:</a:t>
            </a:r>
          </a:p>
          <a:p>
            <a:pPr algn="just">
              <a:lnSpc>
                <a:spcPct val="150000"/>
              </a:lnSpc>
            </a:pPr>
            <a:r>
              <a:rPr lang="en-US" dirty="0">
                <a:solidFill>
                  <a:srgbClr val="0000CC"/>
                </a:solidFill>
                <a:latin typeface="Georgia" panose="02040502050405020303" pitchFamily="18" charset="0"/>
              </a:rPr>
              <a:t>These type of feeders generally suck fluid food. Some pierce and then suck the body fluid of the prey and some simply absorb the liquid food from the substrate through body surface.</a:t>
            </a:r>
          </a:p>
          <a:p>
            <a:pPr algn="ctr">
              <a:lnSpc>
                <a:spcPct val="150000"/>
              </a:lnSpc>
            </a:pPr>
            <a:r>
              <a:rPr lang="en-US" b="1" dirty="0">
                <a:solidFill>
                  <a:srgbClr val="C00000"/>
                </a:solidFill>
                <a:latin typeface="Georgia" panose="02040502050405020303" pitchFamily="18" charset="0"/>
              </a:rPr>
              <a:t>Digestive processes, particularly in </a:t>
            </a:r>
            <a:r>
              <a:rPr lang="en-US" b="1" dirty="0" err="1">
                <a:solidFill>
                  <a:srgbClr val="C00000"/>
                </a:solidFill>
                <a:latin typeface="Georgia" panose="02040502050405020303" pitchFamily="18" charset="0"/>
              </a:rPr>
              <a:t>macrophagous</a:t>
            </a:r>
            <a:r>
              <a:rPr lang="en-US" b="1" dirty="0">
                <a:solidFill>
                  <a:srgbClr val="C00000"/>
                </a:solidFill>
                <a:latin typeface="Georgia" panose="02040502050405020303" pitchFamily="18" charset="0"/>
              </a:rPr>
              <a:t> animals, are both mechanical and chemical</a:t>
            </a:r>
            <a:endParaRPr lang="en-US" b="1" dirty="0">
              <a:solidFill>
                <a:srgbClr val="0000CC"/>
              </a:solidFill>
              <a:latin typeface="Georgia" panose="02040502050405020303" pitchFamily="18" charset="0"/>
            </a:endParaRPr>
          </a:p>
          <a:p>
            <a:pPr algn="just">
              <a:lnSpc>
                <a:spcPct val="150000"/>
              </a:lnSpc>
            </a:pPr>
            <a:r>
              <a:rPr lang="en-US" b="1" dirty="0" err="1">
                <a:solidFill>
                  <a:srgbClr val="FF0000"/>
                </a:solidFill>
                <a:latin typeface="Georgia" panose="02040502050405020303" pitchFamily="18" charset="0"/>
              </a:rPr>
              <a:t>i</a:t>
            </a:r>
            <a:r>
              <a:rPr lang="en-US" b="1" dirty="0">
                <a:solidFill>
                  <a:srgbClr val="FF0000"/>
                </a:solidFill>
                <a:latin typeface="Georgia" panose="02040502050405020303" pitchFamily="18" charset="0"/>
              </a:rPr>
              <a:t>. Mechanical Digestion:</a:t>
            </a:r>
          </a:p>
          <a:p>
            <a:pPr algn="just">
              <a:lnSpc>
                <a:spcPct val="150000"/>
              </a:lnSpc>
            </a:pPr>
            <a:r>
              <a:rPr lang="en-US" dirty="0">
                <a:solidFill>
                  <a:srgbClr val="0000CC"/>
                </a:solidFill>
                <a:latin typeface="Georgia" panose="02040502050405020303" pitchFamily="18" charset="0"/>
              </a:rPr>
              <a:t>This is achieved with the help of the different compo­nents of the mouth parts and different </a:t>
            </a:r>
            <a:r>
              <a:rPr lang="en-US" dirty="0" err="1">
                <a:solidFill>
                  <a:srgbClr val="0000CC"/>
                </a:solidFill>
                <a:latin typeface="Georgia" panose="02040502050405020303" pitchFamily="18" charset="0"/>
              </a:rPr>
              <a:t>specialised</a:t>
            </a:r>
            <a:r>
              <a:rPr lang="en-US" dirty="0">
                <a:solidFill>
                  <a:srgbClr val="0000CC"/>
                </a:solidFill>
                <a:latin typeface="Georgia" panose="02040502050405020303" pitchFamily="18" charset="0"/>
              </a:rPr>
              <a:t> parts of the digestive tracts. In this process large mass of the prey are crushed into smaller parts mechanically.</a:t>
            </a:r>
          </a:p>
          <a:p>
            <a:pPr algn="just">
              <a:lnSpc>
                <a:spcPct val="150000"/>
              </a:lnSpc>
            </a:pPr>
            <a:r>
              <a:rPr lang="en-US" b="1" dirty="0">
                <a:solidFill>
                  <a:srgbClr val="FF0000"/>
                </a:solidFill>
                <a:latin typeface="Georgia" panose="02040502050405020303" pitchFamily="18" charset="0"/>
              </a:rPr>
              <a:t>ii. Chemical Digestion:</a:t>
            </a:r>
          </a:p>
          <a:p>
            <a:pPr algn="just">
              <a:lnSpc>
                <a:spcPct val="150000"/>
              </a:lnSpc>
            </a:pPr>
            <a:r>
              <a:rPr lang="en-US" dirty="0">
                <a:solidFill>
                  <a:srgbClr val="0000CC"/>
                </a:solidFill>
                <a:latin typeface="Georgia" panose="02040502050405020303" pitchFamily="18" charset="0"/>
              </a:rPr>
              <a:t>In this process smaller masses of prey are broken into simpler organic compounds with the help of different hydrolytic enzymes. The site of enzymatic action varies within the animal body.</a:t>
            </a:r>
          </a:p>
        </p:txBody>
      </p:sp>
    </p:spTree>
    <p:extLst>
      <p:ext uri="{BB962C8B-B14F-4D97-AF65-F5344CB8AC3E}">
        <p14:creationId xmlns:p14="http://schemas.microsoft.com/office/powerpoint/2010/main" val="37532443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2B3D167-7039-222F-D862-21531BB41FCC}"/>
              </a:ext>
            </a:extLst>
          </p:cNvPr>
          <p:cNvSpPr txBox="1"/>
          <p:nvPr/>
        </p:nvSpPr>
        <p:spPr>
          <a:xfrm>
            <a:off x="741758" y="1295434"/>
            <a:ext cx="10708481" cy="4196855"/>
          </a:xfrm>
          <a:prstGeom prst="rect">
            <a:avLst/>
          </a:prstGeom>
          <a:noFill/>
        </p:spPr>
        <p:txBody>
          <a:bodyPr wrap="square">
            <a:spAutoFit/>
          </a:bodyPr>
          <a:lstStyle/>
          <a:p>
            <a:pPr algn="just">
              <a:lnSpc>
                <a:spcPct val="150000"/>
              </a:lnSpc>
            </a:pPr>
            <a:r>
              <a:rPr lang="en-US" b="1" dirty="0">
                <a:solidFill>
                  <a:srgbClr val="FF0000"/>
                </a:solidFill>
                <a:latin typeface="Georgia" panose="02040502050405020303" pitchFamily="18" charset="0"/>
              </a:rPr>
              <a:t>(a) Intracellular Digestion:</a:t>
            </a:r>
          </a:p>
          <a:p>
            <a:pPr algn="just">
              <a:lnSpc>
                <a:spcPct val="150000"/>
              </a:lnSpc>
            </a:pPr>
            <a:r>
              <a:rPr lang="en-US" dirty="0">
                <a:solidFill>
                  <a:srgbClr val="0000CC"/>
                </a:solidFill>
                <a:latin typeface="Georgia" panose="02040502050405020303" pitchFamily="18" charset="0"/>
              </a:rPr>
              <a:t>Here diges­tion takes place within the cell. The protoplasm of the unicellular animal captures the food, encircles it in a food vacuole, digests it, discharges the wastes and incorporates the digested simple organic components into the protoplasm.</a:t>
            </a:r>
          </a:p>
          <a:p>
            <a:pPr algn="just">
              <a:lnSpc>
                <a:spcPct val="150000"/>
              </a:lnSpc>
            </a:pPr>
            <a:r>
              <a:rPr lang="en-US" b="1" dirty="0">
                <a:solidFill>
                  <a:srgbClr val="FF0000"/>
                </a:solidFill>
                <a:latin typeface="Georgia" panose="02040502050405020303" pitchFamily="18" charset="0"/>
              </a:rPr>
              <a:t>(b) Extracellular Digestion:</a:t>
            </a:r>
          </a:p>
          <a:p>
            <a:pPr algn="just">
              <a:lnSpc>
                <a:spcPct val="150000"/>
              </a:lnSpc>
            </a:pPr>
            <a:r>
              <a:rPr lang="en-US" dirty="0">
                <a:solidFill>
                  <a:srgbClr val="0000CC"/>
                </a:solidFill>
                <a:latin typeface="Georgia" panose="02040502050405020303" pitchFamily="18" charset="0"/>
              </a:rPr>
              <a:t>Here diges­tion takes place outside the cell and generally within the digestive tract of the higher animals. Digestion is wholly intracellular in Protozoa and Porifera. In other phyla extra­cellular digestion either supplements the intracellular mechanisms or completely replaces it. In the following discussion we shall describe the process of feeding and digestion in some invertebrates.</a:t>
            </a:r>
          </a:p>
          <a:p>
            <a:pPr algn="just">
              <a:lnSpc>
                <a:spcPct val="150000"/>
              </a:lnSpc>
            </a:pPr>
            <a:r>
              <a:rPr lang="en-US" b="1" dirty="0">
                <a:solidFill>
                  <a:srgbClr val="FF0000"/>
                </a:solidFill>
                <a:latin typeface="Georgia" panose="02040502050405020303" pitchFamily="18" charset="0"/>
              </a:rPr>
              <a:t>Example: Amoeba</a:t>
            </a:r>
            <a:endParaRPr lang="en-US" dirty="0">
              <a:solidFill>
                <a:srgbClr val="0000CC"/>
              </a:solidFill>
              <a:latin typeface="Georgia" panose="02040502050405020303" pitchFamily="18" charset="0"/>
            </a:endParaRPr>
          </a:p>
        </p:txBody>
      </p:sp>
      <p:sp>
        <p:nvSpPr>
          <p:cNvPr id="6" name="TextBox 5">
            <a:extLst>
              <a:ext uri="{FF2B5EF4-FFF2-40B4-BE49-F238E27FC236}">
                <a16:creationId xmlns:a16="http://schemas.microsoft.com/office/drawing/2014/main" id="{06135835-372D-39B4-0B88-4F71724EB72A}"/>
              </a:ext>
            </a:extLst>
          </p:cNvPr>
          <p:cNvSpPr txBox="1"/>
          <p:nvPr/>
        </p:nvSpPr>
        <p:spPr>
          <a:xfrm>
            <a:off x="1422201" y="679741"/>
            <a:ext cx="9347597" cy="457369"/>
          </a:xfrm>
          <a:prstGeom prst="rect">
            <a:avLst/>
          </a:prstGeom>
          <a:noFill/>
        </p:spPr>
        <p:txBody>
          <a:bodyPr wrap="square">
            <a:spAutoFit/>
          </a:bodyPr>
          <a:lstStyle/>
          <a:p>
            <a:pPr algn="ctr">
              <a:lnSpc>
                <a:spcPct val="150000"/>
              </a:lnSpc>
            </a:pPr>
            <a:r>
              <a:rPr lang="en-US" b="1" dirty="0">
                <a:solidFill>
                  <a:srgbClr val="C00000"/>
                </a:solidFill>
                <a:latin typeface="Georgia" panose="02040502050405020303" pitchFamily="18" charset="0"/>
              </a:rPr>
              <a:t>According to the site of enzymatic action, chemical digestion is of two types:</a:t>
            </a:r>
          </a:p>
        </p:txBody>
      </p:sp>
    </p:spTree>
    <p:extLst>
      <p:ext uri="{BB962C8B-B14F-4D97-AF65-F5344CB8AC3E}">
        <p14:creationId xmlns:p14="http://schemas.microsoft.com/office/powerpoint/2010/main" val="8627949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E94879-7696-D05C-651F-BF646A921144}"/>
              </a:ext>
            </a:extLst>
          </p:cNvPr>
          <p:cNvSpPr txBox="1"/>
          <p:nvPr/>
        </p:nvSpPr>
        <p:spPr>
          <a:xfrm>
            <a:off x="741759" y="438184"/>
            <a:ext cx="10708481" cy="5858848"/>
          </a:xfrm>
          <a:prstGeom prst="rect">
            <a:avLst/>
          </a:prstGeom>
          <a:noFill/>
        </p:spPr>
        <p:txBody>
          <a:bodyPr wrap="square">
            <a:spAutoFit/>
          </a:bodyPr>
          <a:lstStyle/>
          <a:p>
            <a:pPr algn="just">
              <a:lnSpc>
                <a:spcPct val="150000"/>
              </a:lnSpc>
            </a:pPr>
            <a:r>
              <a:rPr lang="en-US" b="1" dirty="0" err="1">
                <a:solidFill>
                  <a:srgbClr val="FF0000"/>
                </a:solidFill>
                <a:latin typeface="Georgia" panose="02040502050405020303" pitchFamily="18" charset="0"/>
              </a:rPr>
              <a:t>Microphagy</a:t>
            </a:r>
            <a:r>
              <a:rPr lang="en-US" b="1" dirty="0">
                <a:solidFill>
                  <a:srgbClr val="FF0000"/>
                </a:solidFill>
                <a:latin typeface="Georgia" panose="02040502050405020303" pitchFamily="18" charset="0"/>
              </a:rPr>
              <a:t> in Amoeba:</a:t>
            </a:r>
          </a:p>
          <a:p>
            <a:pPr algn="just">
              <a:lnSpc>
                <a:spcPct val="150000"/>
              </a:lnSpc>
            </a:pPr>
            <a:r>
              <a:rPr lang="en-US" dirty="0">
                <a:solidFill>
                  <a:srgbClr val="0000CC"/>
                </a:solidFill>
                <a:latin typeface="Georgia" panose="02040502050405020303" pitchFamily="18" charset="0"/>
              </a:rPr>
              <a:t>Amoeba is a member of Phylum-Sarcodina of Sub-kingdom-Protozoa. They are unicellular organisms and are present in marine, fresh water and </a:t>
            </a:r>
            <a:r>
              <a:rPr lang="en-US" dirty="0" err="1">
                <a:solidFill>
                  <a:srgbClr val="0000CC"/>
                </a:solidFill>
                <a:latin typeface="Georgia" panose="02040502050405020303" pitchFamily="18" charset="0"/>
              </a:rPr>
              <a:t>terresterial</a:t>
            </a:r>
            <a:r>
              <a:rPr lang="en-US" dirty="0">
                <a:solidFill>
                  <a:srgbClr val="0000CC"/>
                </a:solidFill>
                <a:latin typeface="Georgia" panose="02040502050405020303" pitchFamily="18" charset="0"/>
              </a:rPr>
              <a:t> habitats. They are entirely heterotrophic. Their food consists of all types of small organisms like bacteria, algae, diatoms, protozoans, and even small multicellular animals, such as rotifers, copepod larvae and nematodes.</a:t>
            </a:r>
          </a:p>
          <a:p>
            <a:pPr algn="just">
              <a:lnSpc>
                <a:spcPct val="150000"/>
              </a:lnSpc>
            </a:pPr>
            <a:r>
              <a:rPr lang="en-US" b="1" dirty="0">
                <a:solidFill>
                  <a:srgbClr val="FF0000"/>
                </a:solidFill>
                <a:latin typeface="Georgia" panose="02040502050405020303" pitchFamily="18" charset="0"/>
              </a:rPr>
              <a:t>Process of Feeding:</a:t>
            </a:r>
          </a:p>
          <a:p>
            <a:pPr algn="just">
              <a:lnSpc>
                <a:spcPct val="150000"/>
              </a:lnSpc>
            </a:pPr>
            <a:r>
              <a:rPr lang="en-US" dirty="0">
                <a:solidFill>
                  <a:srgbClr val="0000CC"/>
                </a:solidFill>
                <a:latin typeface="Georgia" panose="02040502050405020303" pitchFamily="18" charset="0"/>
              </a:rPr>
              <a:t>Amoeba as a non- ciliate and non-flagellate organism is wholly dependent on its membrane for food intake. The cell membrane acts according to the quality of the food to be consumed.</a:t>
            </a:r>
          </a:p>
          <a:p>
            <a:pPr algn="just">
              <a:lnSpc>
                <a:spcPct val="150000"/>
              </a:lnSpc>
            </a:pPr>
            <a:r>
              <a:rPr lang="en-US" b="1" dirty="0">
                <a:solidFill>
                  <a:srgbClr val="FF0000"/>
                </a:solidFill>
                <a:latin typeface="Georgia" panose="02040502050405020303" pitchFamily="18" charset="0"/>
              </a:rPr>
              <a:t>Permeation</a:t>
            </a:r>
          </a:p>
          <a:p>
            <a:pPr algn="just">
              <a:lnSpc>
                <a:spcPct val="150000"/>
              </a:lnSpc>
            </a:pPr>
            <a:r>
              <a:rPr lang="en-US" dirty="0">
                <a:solidFill>
                  <a:srgbClr val="0000CC"/>
                </a:solidFill>
                <a:latin typeface="Georgia" panose="02040502050405020303" pitchFamily="18" charset="0"/>
              </a:rPr>
              <a:t>The semi-permeable cell membrane receives the small organic molecules, salts, ions and other molecules in two ways.</a:t>
            </a:r>
          </a:p>
          <a:p>
            <a:pPr algn="just">
              <a:lnSpc>
                <a:spcPct val="150000"/>
              </a:lnSpc>
            </a:pPr>
            <a:r>
              <a:rPr lang="en-US" b="1" dirty="0">
                <a:solidFill>
                  <a:srgbClr val="FF0000"/>
                </a:solidFill>
                <a:latin typeface="Georgia" panose="02040502050405020303" pitchFamily="18" charset="0"/>
              </a:rPr>
              <a:t>Passive Diffusion</a:t>
            </a:r>
          </a:p>
          <a:p>
            <a:pPr algn="just">
              <a:lnSpc>
                <a:spcPct val="150000"/>
              </a:lnSpc>
            </a:pPr>
            <a:r>
              <a:rPr lang="en-US" dirty="0">
                <a:solidFill>
                  <a:srgbClr val="0000CC"/>
                </a:solidFill>
                <a:latin typeface="Georgia" panose="02040502050405020303" pitchFamily="18" charset="0"/>
              </a:rPr>
              <a:t>In this process the soluble materials like sugars, amino acids etc. diffuse to the concentration gradient and move into the less con­centrated protoplasm from the highly concentrated surrounding.</a:t>
            </a:r>
          </a:p>
        </p:txBody>
      </p:sp>
    </p:spTree>
    <p:extLst>
      <p:ext uri="{BB962C8B-B14F-4D97-AF65-F5344CB8AC3E}">
        <p14:creationId xmlns:p14="http://schemas.microsoft.com/office/powerpoint/2010/main" val="33472052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EEB4C6-60F2-5473-0BAC-0D0C3B23A637}"/>
              </a:ext>
            </a:extLst>
          </p:cNvPr>
          <p:cNvSpPr txBox="1"/>
          <p:nvPr/>
        </p:nvSpPr>
        <p:spPr>
          <a:xfrm>
            <a:off x="741759" y="499576"/>
            <a:ext cx="10708481" cy="5858848"/>
          </a:xfrm>
          <a:prstGeom prst="rect">
            <a:avLst/>
          </a:prstGeom>
          <a:noFill/>
        </p:spPr>
        <p:txBody>
          <a:bodyPr wrap="square">
            <a:spAutoFit/>
          </a:bodyPr>
          <a:lstStyle/>
          <a:p>
            <a:pPr algn="just">
              <a:lnSpc>
                <a:spcPct val="150000"/>
              </a:lnSpc>
            </a:pPr>
            <a:r>
              <a:rPr lang="en-US" b="1" dirty="0">
                <a:solidFill>
                  <a:srgbClr val="FF0000"/>
                </a:solidFill>
                <a:latin typeface="Georgia" panose="02040502050405020303" pitchFamily="18" charset="0"/>
              </a:rPr>
              <a:t>Active Transport:</a:t>
            </a:r>
          </a:p>
          <a:p>
            <a:pPr algn="just">
              <a:lnSpc>
                <a:spcPct val="150000"/>
              </a:lnSpc>
            </a:pPr>
            <a:r>
              <a:rPr lang="en-US" dirty="0">
                <a:solidFill>
                  <a:srgbClr val="0000CC"/>
                </a:solidFill>
                <a:latin typeface="Georgia" panose="02040502050405020303" pitchFamily="18" charset="0"/>
              </a:rPr>
              <a:t>The protein channels of the cell membrane function as ener­gy-requiring pumps, actively trans­porting certain molecules or moving ions in or out against their concentra­tion gradient.</a:t>
            </a:r>
          </a:p>
          <a:p>
            <a:pPr algn="just">
              <a:lnSpc>
                <a:spcPct val="150000"/>
              </a:lnSpc>
            </a:pPr>
            <a:r>
              <a:rPr lang="en-US" b="1" dirty="0">
                <a:solidFill>
                  <a:srgbClr val="FF0000"/>
                </a:solidFill>
                <a:latin typeface="Georgia" panose="02040502050405020303" pitchFamily="18" charset="0"/>
              </a:rPr>
              <a:t>Endocytosis:</a:t>
            </a:r>
          </a:p>
          <a:p>
            <a:pPr algn="just">
              <a:lnSpc>
                <a:spcPct val="150000"/>
              </a:lnSpc>
            </a:pPr>
            <a:r>
              <a:rPr lang="en-US" dirty="0">
                <a:solidFill>
                  <a:srgbClr val="0000CC"/>
                </a:solidFill>
                <a:latin typeface="Georgia" panose="02040502050405020303" pitchFamily="18" charset="0"/>
              </a:rPr>
              <a:t>In this process extracellu­lar materials enter the cell with the invagination of the cell membrane. The invaginated portion ultimately pinches off internally to form food vesicles. There are two basic types of endocytosis — specific and non-specific.</a:t>
            </a:r>
          </a:p>
          <a:p>
            <a:pPr algn="just">
              <a:lnSpc>
                <a:spcPct val="150000"/>
              </a:lnSpc>
            </a:pPr>
            <a:r>
              <a:rPr lang="en-US" b="1" dirty="0">
                <a:solidFill>
                  <a:srgbClr val="FF0000"/>
                </a:solidFill>
                <a:latin typeface="Georgia" panose="02040502050405020303" pitchFamily="18" charset="0"/>
              </a:rPr>
              <a:t>Specific Endocytosis or Receptor Mediated Endocytosis</a:t>
            </a:r>
          </a:p>
          <a:p>
            <a:pPr algn="just">
              <a:lnSpc>
                <a:spcPct val="150000"/>
              </a:lnSpc>
            </a:pPr>
            <a:r>
              <a:rPr lang="en-US" dirty="0">
                <a:solidFill>
                  <a:srgbClr val="0000CC"/>
                </a:solidFill>
                <a:latin typeface="Georgia" panose="02040502050405020303" pitchFamily="18" charset="0"/>
              </a:rPr>
              <a:t>This process brings in proteins and other macromolecules at a faster rate than predicted by con­centration gradient. These substances bind to the specific membrane recep­tors before they are taken into the vesicles</a:t>
            </a:r>
          </a:p>
          <a:p>
            <a:pPr algn="just">
              <a:lnSpc>
                <a:spcPct val="150000"/>
              </a:lnSpc>
            </a:pPr>
            <a:r>
              <a:rPr lang="en-US" b="1" dirty="0">
                <a:solidFill>
                  <a:srgbClr val="FF0000"/>
                </a:solidFill>
                <a:latin typeface="Georgia" panose="02040502050405020303" pitchFamily="18" charset="0"/>
              </a:rPr>
              <a:t>Non-specific Endocytosis</a:t>
            </a:r>
          </a:p>
          <a:p>
            <a:pPr algn="just">
              <a:lnSpc>
                <a:spcPct val="150000"/>
              </a:lnSpc>
            </a:pPr>
            <a:r>
              <a:rPr lang="en-US" dirty="0">
                <a:solidFill>
                  <a:srgbClr val="0000CC"/>
                </a:solidFill>
                <a:latin typeface="Georgia" panose="02040502050405020303" pitchFamily="18" charset="0"/>
              </a:rPr>
              <a:t>Any types of dissolved or floating organic materials are taken in by this process. According to the nature of food this process is divided into two types – pinocytosis and phagocytosis.</a:t>
            </a:r>
          </a:p>
        </p:txBody>
      </p:sp>
    </p:spTree>
    <p:extLst>
      <p:ext uri="{BB962C8B-B14F-4D97-AF65-F5344CB8AC3E}">
        <p14:creationId xmlns:p14="http://schemas.microsoft.com/office/powerpoint/2010/main" val="20977299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66F2E3-7B2E-3712-D81A-718DDC53A78E}"/>
              </a:ext>
            </a:extLst>
          </p:cNvPr>
          <p:cNvSpPr txBox="1"/>
          <p:nvPr/>
        </p:nvSpPr>
        <p:spPr>
          <a:xfrm>
            <a:off x="741759" y="499576"/>
            <a:ext cx="10708481" cy="5858848"/>
          </a:xfrm>
          <a:prstGeom prst="rect">
            <a:avLst/>
          </a:prstGeom>
          <a:noFill/>
        </p:spPr>
        <p:txBody>
          <a:bodyPr wrap="square">
            <a:spAutoFit/>
          </a:bodyPr>
          <a:lstStyle/>
          <a:p>
            <a:pPr algn="just">
              <a:lnSpc>
                <a:spcPct val="150000"/>
              </a:lnSpc>
            </a:pPr>
            <a:r>
              <a:rPr lang="en-US" b="1" dirty="0">
                <a:solidFill>
                  <a:srgbClr val="FF0000"/>
                </a:solidFill>
                <a:latin typeface="Georgia" panose="02040502050405020303" pitchFamily="18" charset="0"/>
              </a:rPr>
              <a:t>Pinocytosis in Invertebrates:</a:t>
            </a:r>
          </a:p>
          <a:p>
            <a:pPr algn="just">
              <a:lnSpc>
                <a:spcPct val="150000"/>
              </a:lnSpc>
            </a:pPr>
            <a:r>
              <a:rPr lang="en-US" dirty="0">
                <a:solidFill>
                  <a:srgbClr val="0000CC"/>
                </a:solidFill>
                <a:latin typeface="Georgia" panose="02040502050405020303" pitchFamily="18" charset="0"/>
              </a:rPr>
              <a:t>Water, ions and small molecules of sugar and protein are absorbed by this process. In this process the cell mem­brane invaginates into the cytoplasm. The dissolved food with water enters into the invaginated portions. The rate of uptake is in simple proportion to the external concentra­tion of the material being absorbed. The invaginated pit is then pinched off </a:t>
            </a:r>
          </a:p>
          <a:p>
            <a:pPr algn="just">
              <a:lnSpc>
                <a:spcPct val="150000"/>
              </a:lnSpc>
            </a:pPr>
            <a:r>
              <a:rPr lang="en-US" b="1" dirty="0">
                <a:solidFill>
                  <a:srgbClr val="FF0000"/>
                </a:solidFill>
                <a:latin typeface="Georgia" panose="02040502050405020303" pitchFamily="18" charset="0"/>
              </a:rPr>
              <a:t>Phagocytosis in Invertebrates</a:t>
            </a:r>
          </a:p>
          <a:p>
            <a:pPr algn="just">
              <a:lnSpc>
                <a:spcPct val="150000"/>
              </a:lnSpc>
            </a:pPr>
            <a:r>
              <a:rPr lang="en-US" dirty="0">
                <a:solidFill>
                  <a:srgbClr val="0000CC"/>
                </a:solidFill>
                <a:latin typeface="Georgia" panose="02040502050405020303" pitchFamily="18" charset="0"/>
              </a:rPr>
              <a:t>This is the process of engulfment of large particles, such as bacte­ria, protozoans etc. In this process multiple membrane receptors work synchronously to capture a large mass of food. Dynamic alte­ration of the cell membrane and cytoplasmic elements help to seize the prey</a:t>
            </a:r>
          </a:p>
          <a:p>
            <a:pPr algn="just">
              <a:lnSpc>
                <a:spcPct val="150000"/>
              </a:lnSpc>
            </a:pPr>
            <a:r>
              <a:rPr lang="en-US" b="1" dirty="0">
                <a:solidFill>
                  <a:srgbClr val="FF0000"/>
                </a:solidFill>
                <a:latin typeface="Georgia" panose="02040502050405020303" pitchFamily="18" charset="0"/>
              </a:rPr>
              <a:t>Process of Digestion in Invertebrates</a:t>
            </a:r>
          </a:p>
          <a:p>
            <a:pPr algn="just">
              <a:lnSpc>
                <a:spcPct val="150000"/>
              </a:lnSpc>
            </a:pPr>
            <a:r>
              <a:rPr lang="en-US" dirty="0">
                <a:solidFill>
                  <a:srgbClr val="0000CC"/>
                </a:solidFill>
                <a:latin typeface="Georgia" panose="02040502050405020303" pitchFamily="18" charset="0"/>
              </a:rPr>
              <a:t>In Amoeba, inges­ted food occupies a vesicle, called food vacuole, in the protoplasm. The food vacuole initially contains both food and fluid. At the beginning, food vacuoles decrease in size due to diffusion of fluid out­wards into the cytoplasm. At this stage, the acidity of the vacuole is nearly at a pH of 5.6. This acidity helps in the death of prey.</a:t>
            </a:r>
          </a:p>
        </p:txBody>
      </p:sp>
    </p:spTree>
    <p:extLst>
      <p:ext uri="{BB962C8B-B14F-4D97-AF65-F5344CB8AC3E}">
        <p14:creationId xmlns:p14="http://schemas.microsoft.com/office/powerpoint/2010/main" val="24766213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D114A0-3DFA-CDD0-E0B1-73F75EB86217}"/>
              </a:ext>
            </a:extLst>
          </p:cNvPr>
          <p:cNvSpPr txBox="1"/>
          <p:nvPr/>
        </p:nvSpPr>
        <p:spPr>
          <a:xfrm>
            <a:off x="741759" y="499576"/>
            <a:ext cx="6473429" cy="5158274"/>
          </a:xfrm>
          <a:prstGeom prst="rect">
            <a:avLst/>
          </a:prstGeom>
          <a:noFill/>
        </p:spPr>
        <p:txBody>
          <a:bodyPr wrap="square">
            <a:spAutoFit/>
          </a:bodyPr>
          <a:lstStyle/>
          <a:p>
            <a:pPr algn="just">
              <a:lnSpc>
                <a:spcPct val="150000"/>
              </a:lnSpc>
            </a:pPr>
            <a:r>
              <a:rPr lang="en-US" dirty="0">
                <a:solidFill>
                  <a:srgbClr val="0000CC"/>
                </a:solidFill>
                <a:latin typeface="Georgia" panose="02040502050405020303" pitchFamily="18" charset="0"/>
              </a:rPr>
              <a:t>After that, the pH of the vacuole increases to about 7.3. This is due to the inflow of fluids from the lysosomes. Lysosomes come in contact with the food vacuole, fuse with it and release its contents within the food vacuole. The lysosomal fluid contains hydrolytic enzymes. These enzymes perform the digestion of the killed prey until there remains only a small residue of un-digestible material. The products of diges­tion diffuses from the vacuole into the cyto­plasm of the cell where they may be used in metabolism by other organelles or stored after undergoing synthesis, into other forms, such as glycogen and lipid. The undigested material is discarded from the body by exocytosis.</a:t>
            </a:r>
          </a:p>
        </p:txBody>
      </p:sp>
      <p:pic>
        <p:nvPicPr>
          <p:cNvPr id="3" name="Picture 2">
            <a:extLst>
              <a:ext uri="{FF2B5EF4-FFF2-40B4-BE49-F238E27FC236}">
                <a16:creationId xmlns:a16="http://schemas.microsoft.com/office/drawing/2014/main" id="{846A6F3D-F37B-1A1E-AA26-AC964B14C584}"/>
              </a:ext>
            </a:extLst>
          </p:cNvPr>
          <p:cNvPicPr>
            <a:picLocks noChangeAspect="1"/>
          </p:cNvPicPr>
          <p:nvPr/>
        </p:nvPicPr>
        <p:blipFill rotWithShape="1">
          <a:blip r:embed="rId2"/>
          <a:srcRect b="5676"/>
          <a:stretch/>
        </p:blipFill>
        <p:spPr>
          <a:xfrm>
            <a:off x="7502128" y="935831"/>
            <a:ext cx="3727847" cy="4986338"/>
          </a:xfrm>
          <a:prstGeom prst="rect">
            <a:avLst/>
          </a:prstGeom>
        </p:spPr>
      </p:pic>
    </p:spTree>
    <p:extLst>
      <p:ext uri="{BB962C8B-B14F-4D97-AF65-F5344CB8AC3E}">
        <p14:creationId xmlns:p14="http://schemas.microsoft.com/office/powerpoint/2010/main" val="17639263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36AF0B-F669-E8D6-B788-02A07DF3839A}"/>
              </a:ext>
            </a:extLst>
          </p:cNvPr>
          <p:cNvSpPr/>
          <p:nvPr/>
        </p:nvSpPr>
        <p:spPr>
          <a:xfrm>
            <a:off x="571500" y="461665"/>
            <a:ext cx="11049000" cy="830997"/>
          </a:xfrm>
          <a:prstGeom prst="rect">
            <a:avLst/>
          </a:prstGeom>
          <a:ln>
            <a:noFill/>
          </a:ln>
          <a:effectLst>
            <a:glow rad="228600">
              <a:schemeClr val="accent5">
                <a:satMod val="175000"/>
                <a:alpha val="40000"/>
              </a:schemeClr>
            </a:glow>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a:r>
              <a:rPr lang="en-US" sz="4800" b="1" dirty="0">
                <a:solidFill>
                  <a:srgbClr val="FF00FF"/>
                </a:solidFill>
                <a:latin typeface="Algerian" panose="04020705040A02060702" pitchFamily="82" charset="0"/>
                <a:cs typeface="Times New Roman" pitchFamily="18" charset="0"/>
              </a:rPr>
              <a:t> </a:t>
            </a:r>
            <a:endParaRPr lang="en-US" sz="3600" b="1" dirty="0">
              <a:solidFill>
                <a:srgbClr val="C00000"/>
              </a:solidFill>
              <a:latin typeface="Algerian" panose="04020705040A02060702" pitchFamily="82" charset="0"/>
              <a:cs typeface="Times New Roman" pitchFamily="18" charset="0"/>
            </a:endParaRPr>
          </a:p>
        </p:txBody>
      </p:sp>
      <p:sp>
        <p:nvSpPr>
          <p:cNvPr id="3" name="TextBox 2">
            <a:extLst>
              <a:ext uri="{FF2B5EF4-FFF2-40B4-BE49-F238E27FC236}">
                <a16:creationId xmlns:a16="http://schemas.microsoft.com/office/drawing/2014/main" id="{1FE8CAD8-D23B-D8DF-FB90-6FE80FB424C0}"/>
              </a:ext>
            </a:extLst>
          </p:cNvPr>
          <p:cNvSpPr txBox="1"/>
          <p:nvPr/>
        </p:nvSpPr>
        <p:spPr>
          <a:xfrm>
            <a:off x="953903" y="615553"/>
            <a:ext cx="10044952" cy="523220"/>
          </a:xfrm>
          <a:prstGeom prst="rect">
            <a:avLst/>
          </a:prstGeom>
          <a:noFill/>
        </p:spPr>
        <p:txBody>
          <a:bodyPr wrap="square" rtlCol="0">
            <a:spAutoFit/>
          </a:bodyPr>
          <a:lstStyle/>
          <a:p>
            <a:pPr algn="ctr"/>
            <a:r>
              <a:rPr lang="en-US" sz="2800" b="1" dirty="0">
                <a:solidFill>
                  <a:srgbClr val="C00000"/>
                </a:solidFill>
                <a:latin typeface="Georgia" panose="02040502050405020303" pitchFamily="18" charset="0"/>
              </a:rPr>
              <a:t>AMOEBOID AND CILIARY MOVEMENT</a:t>
            </a:r>
            <a:endParaRPr lang="en-IN" sz="2800" b="1" dirty="0">
              <a:ln w="10160">
                <a:solidFill>
                  <a:schemeClr val="accent5"/>
                </a:solidFill>
                <a:prstDash val="solid"/>
              </a:ln>
              <a:solidFill>
                <a:srgbClr val="C00000"/>
              </a:solidFill>
              <a:effectLst>
                <a:outerShdw blurRad="38100" dist="22860" dir="5400000" algn="tl" rotWithShape="0">
                  <a:srgbClr val="000000">
                    <a:alpha val="30000"/>
                  </a:srgbClr>
                </a:outerShdw>
              </a:effectLst>
              <a:latin typeface="Georgia" panose="02040502050405020303" pitchFamily="18" charset="0"/>
            </a:endParaRPr>
          </a:p>
        </p:txBody>
      </p:sp>
      <p:pic>
        <p:nvPicPr>
          <p:cNvPr id="5" name="Picture 4">
            <a:extLst>
              <a:ext uri="{FF2B5EF4-FFF2-40B4-BE49-F238E27FC236}">
                <a16:creationId xmlns:a16="http://schemas.microsoft.com/office/drawing/2014/main" id="{BA3A17C2-D185-CF16-96E1-37D2D3BEB7B9}"/>
              </a:ext>
            </a:extLst>
          </p:cNvPr>
          <p:cNvPicPr>
            <a:picLocks noChangeAspect="1"/>
          </p:cNvPicPr>
          <p:nvPr/>
        </p:nvPicPr>
        <p:blipFill rotWithShape="1">
          <a:blip r:embed="rId2">
            <a:extLst>
              <a:ext uri="{28A0092B-C50C-407E-A947-70E740481C1C}">
                <a14:useLocalDpi xmlns:a14="http://schemas.microsoft.com/office/drawing/2010/main" val="0"/>
              </a:ext>
            </a:extLst>
          </a:blip>
          <a:srcRect t="7174"/>
          <a:stretch/>
        </p:blipFill>
        <p:spPr>
          <a:xfrm>
            <a:off x="756929" y="1292660"/>
            <a:ext cx="5787156" cy="4722377"/>
          </a:xfrm>
          <a:prstGeom prst="rect">
            <a:avLst/>
          </a:prstGeom>
        </p:spPr>
      </p:pic>
      <p:pic>
        <p:nvPicPr>
          <p:cNvPr id="7" name="Picture 6">
            <a:extLst>
              <a:ext uri="{FF2B5EF4-FFF2-40B4-BE49-F238E27FC236}">
                <a16:creationId xmlns:a16="http://schemas.microsoft.com/office/drawing/2014/main" id="{E358579D-E22D-7791-B2FA-DAECABD08F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6488" y="1138773"/>
            <a:ext cx="4166355" cy="4876264"/>
          </a:xfrm>
          <a:prstGeom prst="rect">
            <a:avLst/>
          </a:prstGeom>
        </p:spPr>
      </p:pic>
    </p:spTree>
    <p:extLst>
      <p:ext uri="{BB962C8B-B14F-4D97-AF65-F5344CB8AC3E}">
        <p14:creationId xmlns:p14="http://schemas.microsoft.com/office/powerpoint/2010/main" val="7222254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967BFD-E45F-4F8C-3274-668A495284B1}"/>
              </a:ext>
            </a:extLst>
          </p:cNvPr>
          <p:cNvPicPr>
            <a:picLocks noChangeAspect="1"/>
          </p:cNvPicPr>
          <p:nvPr/>
        </p:nvPicPr>
        <p:blipFill rotWithShape="1">
          <a:blip r:embed="rId2"/>
          <a:srcRect b="8957"/>
          <a:stretch/>
        </p:blipFill>
        <p:spPr>
          <a:xfrm>
            <a:off x="738188" y="990600"/>
            <a:ext cx="3086100" cy="4876799"/>
          </a:xfrm>
          <a:prstGeom prst="rect">
            <a:avLst/>
          </a:prstGeom>
        </p:spPr>
      </p:pic>
      <p:pic>
        <p:nvPicPr>
          <p:cNvPr id="3" name="Picture 2">
            <a:extLst>
              <a:ext uri="{FF2B5EF4-FFF2-40B4-BE49-F238E27FC236}">
                <a16:creationId xmlns:a16="http://schemas.microsoft.com/office/drawing/2014/main" id="{CB7F7D05-981D-7D1A-029F-9E0ADFE0B70E}"/>
              </a:ext>
            </a:extLst>
          </p:cNvPr>
          <p:cNvPicPr>
            <a:picLocks noChangeAspect="1"/>
          </p:cNvPicPr>
          <p:nvPr/>
        </p:nvPicPr>
        <p:blipFill>
          <a:blip r:embed="rId3"/>
          <a:stretch>
            <a:fillRect/>
          </a:stretch>
        </p:blipFill>
        <p:spPr>
          <a:xfrm>
            <a:off x="3824288" y="647700"/>
            <a:ext cx="7606952" cy="5553075"/>
          </a:xfrm>
          <a:prstGeom prst="rect">
            <a:avLst/>
          </a:prstGeom>
        </p:spPr>
      </p:pic>
    </p:spTree>
    <p:extLst>
      <p:ext uri="{BB962C8B-B14F-4D97-AF65-F5344CB8AC3E}">
        <p14:creationId xmlns:p14="http://schemas.microsoft.com/office/powerpoint/2010/main" val="13227625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DCFAB1-16FE-79F4-7C53-9BA3DC873E8E}"/>
              </a:ext>
            </a:extLst>
          </p:cNvPr>
          <p:cNvPicPr>
            <a:picLocks noChangeAspect="1"/>
          </p:cNvPicPr>
          <p:nvPr/>
        </p:nvPicPr>
        <p:blipFill rotWithShape="1">
          <a:blip r:embed="rId2"/>
          <a:srcRect b="40149"/>
          <a:stretch/>
        </p:blipFill>
        <p:spPr>
          <a:xfrm>
            <a:off x="2343149" y="652462"/>
            <a:ext cx="6600825" cy="5293862"/>
          </a:xfrm>
          <a:prstGeom prst="rect">
            <a:avLst/>
          </a:prstGeom>
        </p:spPr>
      </p:pic>
    </p:spTree>
    <p:extLst>
      <p:ext uri="{BB962C8B-B14F-4D97-AF65-F5344CB8AC3E}">
        <p14:creationId xmlns:p14="http://schemas.microsoft.com/office/powerpoint/2010/main" val="2676373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0459D-11F2-953A-1827-51E5B0E18E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653" y="576037"/>
            <a:ext cx="5475347" cy="5624737"/>
          </a:xfrm>
          <a:prstGeom prst="rect">
            <a:avLst/>
          </a:prstGeom>
        </p:spPr>
      </p:pic>
      <p:pic>
        <p:nvPicPr>
          <p:cNvPr id="5" name="Picture 4">
            <a:extLst>
              <a:ext uri="{FF2B5EF4-FFF2-40B4-BE49-F238E27FC236}">
                <a16:creationId xmlns:a16="http://schemas.microsoft.com/office/drawing/2014/main" id="{873F44CA-BA1E-C0E7-187C-15054D6F58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9" y="576037"/>
            <a:ext cx="5475347" cy="5624737"/>
          </a:xfrm>
          <a:prstGeom prst="rect">
            <a:avLst/>
          </a:prstGeom>
        </p:spPr>
      </p:pic>
    </p:spTree>
    <p:extLst>
      <p:ext uri="{BB962C8B-B14F-4D97-AF65-F5344CB8AC3E}">
        <p14:creationId xmlns:p14="http://schemas.microsoft.com/office/powerpoint/2010/main" val="1456692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A6D481-DD3D-154D-4D23-CDF23AE049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029" y="647451"/>
            <a:ext cx="4915234" cy="5567612"/>
          </a:xfrm>
          <a:prstGeom prst="rect">
            <a:avLst/>
          </a:prstGeom>
        </p:spPr>
      </p:pic>
      <p:pic>
        <p:nvPicPr>
          <p:cNvPr id="5" name="Picture 4">
            <a:extLst>
              <a:ext uri="{FF2B5EF4-FFF2-40B4-BE49-F238E27FC236}">
                <a16:creationId xmlns:a16="http://schemas.microsoft.com/office/drawing/2014/main" id="{08F807C5-E756-3C00-3BC9-EB7B12D718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9263" y="642937"/>
            <a:ext cx="5929312" cy="5567612"/>
          </a:xfrm>
          <a:prstGeom prst="rect">
            <a:avLst/>
          </a:prstGeom>
        </p:spPr>
      </p:pic>
    </p:spTree>
    <p:extLst>
      <p:ext uri="{BB962C8B-B14F-4D97-AF65-F5344CB8AC3E}">
        <p14:creationId xmlns:p14="http://schemas.microsoft.com/office/powerpoint/2010/main" val="3827875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E1D434-08AA-AB09-1CFE-F84F577713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689" y="642712"/>
            <a:ext cx="4796135" cy="5529488"/>
          </a:xfrm>
          <a:prstGeom prst="rect">
            <a:avLst/>
          </a:prstGeom>
        </p:spPr>
      </p:pic>
      <p:pic>
        <p:nvPicPr>
          <p:cNvPr id="5" name="Picture 4">
            <a:extLst>
              <a:ext uri="{FF2B5EF4-FFF2-40B4-BE49-F238E27FC236}">
                <a16:creationId xmlns:a16="http://schemas.microsoft.com/office/drawing/2014/main" id="{8C56B9D5-AF51-AFB7-387A-C49249994C9B}"/>
              </a:ext>
            </a:extLst>
          </p:cNvPr>
          <p:cNvPicPr>
            <a:picLocks noChangeAspect="1"/>
          </p:cNvPicPr>
          <p:nvPr/>
        </p:nvPicPr>
        <p:blipFill rotWithShape="1">
          <a:blip r:embed="rId3">
            <a:extLst>
              <a:ext uri="{28A0092B-C50C-407E-A947-70E740481C1C}">
                <a14:useLocalDpi xmlns:a14="http://schemas.microsoft.com/office/drawing/2010/main" val="0"/>
              </a:ext>
            </a:extLst>
          </a:blip>
          <a:srcRect t="7700" b="7691"/>
          <a:stretch/>
        </p:blipFill>
        <p:spPr>
          <a:xfrm>
            <a:off x="5457824" y="685800"/>
            <a:ext cx="6072487" cy="2357438"/>
          </a:xfrm>
          <a:prstGeom prst="rect">
            <a:avLst/>
          </a:prstGeom>
        </p:spPr>
      </p:pic>
      <p:pic>
        <p:nvPicPr>
          <p:cNvPr id="7" name="Picture 6">
            <a:extLst>
              <a:ext uri="{FF2B5EF4-FFF2-40B4-BE49-F238E27FC236}">
                <a16:creationId xmlns:a16="http://schemas.microsoft.com/office/drawing/2014/main" id="{83576E23-D835-06EB-F769-04837EEF63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9274" y="3043238"/>
            <a:ext cx="5729586" cy="3014436"/>
          </a:xfrm>
          <a:prstGeom prst="rect">
            <a:avLst/>
          </a:prstGeom>
        </p:spPr>
      </p:pic>
    </p:spTree>
    <p:extLst>
      <p:ext uri="{BB962C8B-B14F-4D97-AF65-F5344CB8AC3E}">
        <p14:creationId xmlns:p14="http://schemas.microsoft.com/office/powerpoint/2010/main" val="195865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C96A3D-1F49-785F-F03E-313F6A060D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274" y="661850"/>
            <a:ext cx="4124901" cy="3052900"/>
          </a:xfrm>
          <a:prstGeom prst="rect">
            <a:avLst/>
          </a:prstGeom>
        </p:spPr>
      </p:pic>
      <p:pic>
        <p:nvPicPr>
          <p:cNvPr id="5" name="Picture 4">
            <a:extLst>
              <a:ext uri="{FF2B5EF4-FFF2-40B4-BE49-F238E27FC236}">
                <a16:creationId xmlns:a16="http://schemas.microsoft.com/office/drawing/2014/main" id="{28041304-8055-B232-4828-5976C566E1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044" y="3714750"/>
            <a:ext cx="4020131" cy="2481400"/>
          </a:xfrm>
          <a:prstGeom prst="rect">
            <a:avLst/>
          </a:prstGeom>
        </p:spPr>
      </p:pic>
      <p:pic>
        <p:nvPicPr>
          <p:cNvPr id="7" name="Picture 6">
            <a:extLst>
              <a:ext uri="{FF2B5EF4-FFF2-40B4-BE49-F238E27FC236}">
                <a16:creationId xmlns:a16="http://schemas.microsoft.com/office/drawing/2014/main" id="{30178B89-CA46-96CD-17A2-EC68D214AB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5175" y="661850"/>
            <a:ext cx="6948962" cy="5534300"/>
          </a:xfrm>
          <a:prstGeom prst="rect">
            <a:avLst/>
          </a:prstGeom>
        </p:spPr>
      </p:pic>
    </p:spTree>
    <p:extLst>
      <p:ext uri="{BB962C8B-B14F-4D97-AF65-F5344CB8AC3E}">
        <p14:creationId xmlns:p14="http://schemas.microsoft.com/office/powerpoint/2010/main" val="22601138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TM02900743[[fn=Organic]]</Template>
  <TotalTime>716</TotalTime>
  <Words>2881</Words>
  <Application>Microsoft Office PowerPoint</Application>
  <PresentationFormat>Widescreen</PresentationFormat>
  <Paragraphs>115</Paragraphs>
  <Slides>51</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Algerian</vt:lpstr>
      <vt:lpstr>Arial</vt:lpstr>
      <vt:lpstr>Calibri</vt:lpstr>
      <vt:lpstr>Garamond</vt:lpstr>
      <vt:lpstr>Georgia</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Sibiya ashokkumar</dc:creator>
  <cp:lastModifiedBy>Sibiya ashokkumar</cp:lastModifiedBy>
  <cp:revision>197</cp:revision>
  <dcterms:created xsi:type="dcterms:W3CDTF">2022-09-05T04:54:02Z</dcterms:created>
  <dcterms:modified xsi:type="dcterms:W3CDTF">2024-10-01T03:07:07Z</dcterms:modified>
</cp:coreProperties>
</file>